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03" r:id="rId2"/>
    <p:sldId id="405" r:id="rId3"/>
    <p:sldId id="404" r:id="rId4"/>
    <p:sldId id="406" r:id="rId5"/>
    <p:sldId id="407" r:id="rId6"/>
    <p:sldId id="409" r:id="rId7"/>
    <p:sldId id="408" r:id="rId8"/>
    <p:sldId id="410" r:id="rId9"/>
    <p:sldId id="411" r:id="rId10"/>
    <p:sldId id="412" r:id="rId11"/>
    <p:sldId id="413" r:id="rId12"/>
    <p:sldId id="414" r:id="rId13"/>
    <p:sldId id="415" r:id="rId14"/>
    <p:sldId id="416" r:id="rId15"/>
    <p:sldId id="417" r:id="rId16"/>
    <p:sldId id="418" r:id="rId17"/>
    <p:sldId id="421" r:id="rId18"/>
    <p:sldId id="419" r:id="rId19"/>
    <p:sldId id="420" r:id="rId20"/>
    <p:sldId id="42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3" d="100"/>
          <a:sy n="83" d="100"/>
        </p:scale>
        <p:origin x="72"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44825-52B1-4A5C-AF85-5B9A2169F1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67702F-D13C-4FBA-AD62-56492168F0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DD9F48-94E2-48F3-B262-56C7BC398E1F}"/>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5" name="Footer Placeholder 4">
            <a:extLst>
              <a:ext uri="{FF2B5EF4-FFF2-40B4-BE49-F238E27FC236}">
                <a16:creationId xmlns:a16="http://schemas.microsoft.com/office/drawing/2014/main" id="{7C5B06A8-E266-4223-8179-3ED025D9B9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A3936-F538-4F35-BBEC-300EA0277E28}"/>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1509594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7DD2-58AE-43BC-B7EF-F177496954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EA24B0-135A-49E6-9B59-4DAF22AA85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84007-5609-42CB-A03D-D0A09A7DFF2B}"/>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5" name="Footer Placeholder 4">
            <a:extLst>
              <a:ext uri="{FF2B5EF4-FFF2-40B4-BE49-F238E27FC236}">
                <a16:creationId xmlns:a16="http://schemas.microsoft.com/office/drawing/2014/main" id="{BD4A3E71-E910-4590-9A0C-457C3ABF03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BB2594-8266-42D0-BD66-385560F98F54}"/>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2368230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1C8F00-8822-4BC8-843F-082B18B71A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7763ED-F0FE-4997-9115-F5B6B8038D1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05D4DE-A374-487D-B5C1-62FDCC0F1A7B}"/>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5" name="Footer Placeholder 4">
            <a:extLst>
              <a:ext uri="{FF2B5EF4-FFF2-40B4-BE49-F238E27FC236}">
                <a16:creationId xmlns:a16="http://schemas.microsoft.com/office/drawing/2014/main" id="{D30DD590-EE72-48F3-93B2-DFC467CD5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69DEC4-CAA4-4DE8-9012-FED29EBC4E0D}"/>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2625726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6E6A-9DB3-419B-AD63-73601010CD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5B61A1-87DE-4C64-82F0-A1587D7386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38393-9E56-45CC-8F08-BD2CACEF8C8A}"/>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5" name="Footer Placeholder 4">
            <a:extLst>
              <a:ext uri="{FF2B5EF4-FFF2-40B4-BE49-F238E27FC236}">
                <a16:creationId xmlns:a16="http://schemas.microsoft.com/office/drawing/2014/main" id="{C45F7679-FD5F-454B-90EB-AD46A308D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4BBE4-3763-4480-89DE-8841423B2E28}"/>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316863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1EA9-5ABE-4AD3-91B0-0C1578E510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961F67-BE11-4276-B6B1-B4BF4D4CCB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A11BB5B-9250-468A-BE6E-5AB904367EAF}"/>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5" name="Footer Placeholder 4">
            <a:extLst>
              <a:ext uri="{FF2B5EF4-FFF2-40B4-BE49-F238E27FC236}">
                <a16:creationId xmlns:a16="http://schemas.microsoft.com/office/drawing/2014/main" id="{C2C3FE01-7EE2-4C1E-91FC-2DCD65E0F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1AD636-9AC5-482F-8BCD-05829D41782C}"/>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1056495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299C2-16EF-4359-A461-08EC0E2A08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8DA752-B82E-4752-84CD-B2D415AA64C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707246-6918-4EBD-87A8-4F1551E0A90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7EC16A-8798-45D7-8D05-3897F502B003}"/>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6" name="Footer Placeholder 5">
            <a:extLst>
              <a:ext uri="{FF2B5EF4-FFF2-40B4-BE49-F238E27FC236}">
                <a16:creationId xmlns:a16="http://schemas.microsoft.com/office/drawing/2014/main" id="{1F5D17D9-E82C-4AE2-97E9-A533C2CE7A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4A4B8-E8BB-4484-9A26-930383E88ECD}"/>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2678654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9C6AC-5832-435D-984A-5246DC8497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59DA58-D2BB-4A3C-8A23-736C315E73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140EA4-092E-41CA-BE15-8DC93AE5CE0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8B55E7-D952-4E17-8B76-274565AF64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9CB381-473D-4E90-AB77-FA127AF2AB7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9E05EC-3DDC-4428-A457-767C0CA05E52}"/>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8" name="Footer Placeholder 7">
            <a:extLst>
              <a:ext uri="{FF2B5EF4-FFF2-40B4-BE49-F238E27FC236}">
                <a16:creationId xmlns:a16="http://schemas.microsoft.com/office/drawing/2014/main" id="{2472D6E2-0A22-46D1-AD03-0588C2FBAA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E577DC-AAA6-45B6-B0EF-6C54A0FD2DBC}"/>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3019552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697C-800C-43F9-A475-F62503095A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511C0C8-9A62-4923-B9CC-68A09EA46F8B}"/>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4" name="Footer Placeholder 3">
            <a:extLst>
              <a:ext uri="{FF2B5EF4-FFF2-40B4-BE49-F238E27FC236}">
                <a16:creationId xmlns:a16="http://schemas.microsoft.com/office/drawing/2014/main" id="{8BFDFFF0-7FB5-4205-A4B7-466CE80CEB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91A239-C5B9-4693-80CA-C5C6456C341D}"/>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1892997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43705E-1ED1-4D2E-AF0E-818A4E2B2C1C}"/>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3" name="Footer Placeholder 2">
            <a:extLst>
              <a:ext uri="{FF2B5EF4-FFF2-40B4-BE49-F238E27FC236}">
                <a16:creationId xmlns:a16="http://schemas.microsoft.com/office/drawing/2014/main" id="{9D33EEB3-AAA7-46DA-AB0C-83C7C43F18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A276AA-35A4-4AB8-8C32-78FB45BFF2A8}"/>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1999845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8D20B-5D5D-4082-913D-53E7864997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9A3FE-61E0-4C78-9601-0EE32C4148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68BD5F-C34E-4849-9B73-A1A6BF6B7E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6393AD1-4186-4835-84DF-1F4710935271}"/>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6" name="Footer Placeholder 5">
            <a:extLst>
              <a:ext uri="{FF2B5EF4-FFF2-40B4-BE49-F238E27FC236}">
                <a16:creationId xmlns:a16="http://schemas.microsoft.com/office/drawing/2014/main" id="{86F0D9A3-F055-410D-9AED-6D3D536FA7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5504A4-91B2-4A9C-8B09-F1BEBF8B951D}"/>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207578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5CB2-2FE7-4FBE-B73A-A3F48EE2D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A94BD1-B63E-476A-9C37-F102C6EB5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D7D1FD-10FE-4FD6-A658-67704EFBB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523F38-60D2-472E-BD1D-BFA6DCA03A9F}"/>
              </a:ext>
            </a:extLst>
          </p:cNvPr>
          <p:cNvSpPr>
            <a:spLocks noGrp="1"/>
          </p:cNvSpPr>
          <p:nvPr>
            <p:ph type="dt" sz="half" idx="10"/>
          </p:nvPr>
        </p:nvSpPr>
        <p:spPr/>
        <p:txBody>
          <a:bodyPr/>
          <a:lstStyle/>
          <a:p>
            <a:fld id="{4D9FD21A-732D-4E8C-9A9B-8B3F1189DB99}" type="datetimeFigureOut">
              <a:rPr lang="en-US" smtClean="0"/>
              <a:t>3/22/2019</a:t>
            </a:fld>
            <a:endParaRPr lang="en-US"/>
          </a:p>
        </p:txBody>
      </p:sp>
      <p:sp>
        <p:nvSpPr>
          <p:cNvPr id="6" name="Footer Placeholder 5">
            <a:extLst>
              <a:ext uri="{FF2B5EF4-FFF2-40B4-BE49-F238E27FC236}">
                <a16:creationId xmlns:a16="http://schemas.microsoft.com/office/drawing/2014/main" id="{37E2E279-B808-4337-8595-F0281D128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0C8015-18EE-4281-976E-C87A97E6EFCE}"/>
              </a:ext>
            </a:extLst>
          </p:cNvPr>
          <p:cNvSpPr>
            <a:spLocks noGrp="1"/>
          </p:cNvSpPr>
          <p:nvPr>
            <p:ph type="sldNum" sz="quarter" idx="12"/>
          </p:nvPr>
        </p:nvSpPr>
        <p:spPr/>
        <p:txBody>
          <a:bodyPr/>
          <a:lstStyle/>
          <a:p>
            <a:fld id="{7DB17DF6-FD38-416F-84C4-35CAD0E92608}" type="slidenum">
              <a:rPr lang="en-US" smtClean="0"/>
              <a:t>‹#›</a:t>
            </a:fld>
            <a:endParaRPr lang="en-US"/>
          </a:p>
        </p:txBody>
      </p:sp>
    </p:spTree>
    <p:extLst>
      <p:ext uri="{BB962C8B-B14F-4D97-AF65-F5344CB8AC3E}">
        <p14:creationId xmlns:p14="http://schemas.microsoft.com/office/powerpoint/2010/main" val="130725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68EEBC-4605-4393-A602-622E42C599B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D443029-863C-4009-92DE-ABF79E1DAD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FB11B5-69C5-414D-850C-82B12CA7EB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FD21A-732D-4E8C-9A9B-8B3F1189DB99}" type="datetimeFigureOut">
              <a:rPr lang="en-US" smtClean="0"/>
              <a:t>3/22/2019</a:t>
            </a:fld>
            <a:endParaRPr lang="en-US"/>
          </a:p>
        </p:txBody>
      </p:sp>
      <p:sp>
        <p:nvSpPr>
          <p:cNvPr id="5" name="Footer Placeholder 4">
            <a:extLst>
              <a:ext uri="{FF2B5EF4-FFF2-40B4-BE49-F238E27FC236}">
                <a16:creationId xmlns:a16="http://schemas.microsoft.com/office/drawing/2014/main" id="{7080AB62-770C-404C-ADE0-87A040A477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35E6B66-85D1-41A0-88F3-228BDCD72C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B17DF6-FD38-416F-84C4-35CAD0E92608}" type="slidenum">
              <a:rPr lang="en-US" smtClean="0"/>
              <a:t>‹#›</a:t>
            </a:fld>
            <a:endParaRPr lang="en-US"/>
          </a:p>
        </p:txBody>
      </p:sp>
    </p:spTree>
    <p:extLst>
      <p:ext uri="{BB962C8B-B14F-4D97-AF65-F5344CB8AC3E}">
        <p14:creationId xmlns:p14="http://schemas.microsoft.com/office/powerpoint/2010/main" val="3794925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DE73D-A5A3-4C70-A0E0-724662B63AEA}"/>
              </a:ext>
            </a:extLst>
          </p:cNvPr>
          <p:cNvSpPr txBox="1"/>
          <p:nvPr/>
        </p:nvSpPr>
        <p:spPr>
          <a:xfrm>
            <a:off x="147335" y="782122"/>
            <a:ext cx="11635559" cy="2646878"/>
          </a:xfrm>
          <a:prstGeom prst="rect">
            <a:avLst/>
          </a:prstGeom>
          <a:noFill/>
        </p:spPr>
        <p:txBody>
          <a:bodyPr wrap="square" rtlCol="0">
            <a:spAutoFit/>
          </a:bodyPr>
          <a:lstStyle/>
          <a:p>
            <a:r>
              <a:rPr lang="en-US" b="1" dirty="0"/>
              <a:t>QA on timing validation and timing estimate data to create timing validation map</a:t>
            </a:r>
          </a:p>
          <a:p>
            <a:pPr marL="285750" indent="-285750">
              <a:buFontTx/>
              <a:buChar char="-"/>
            </a:pPr>
            <a:r>
              <a:rPr lang="en-US" sz="1600" dirty="0"/>
              <a:t>Mask out timing validation data if it was a ‘guess’ (i.e. no Planet images for 2 months; reported data doesn’t match with EVI timeseries)</a:t>
            </a:r>
          </a:p>
          <a:p>
            <a:pPr marL="285750" indent="-285750">
              <a:buFontTx/>
              <a:buChar char="-"/>
            </a:pPr>
            <a:r>
              <a:rPr lang="en-US" sz="1600" dirty="0"/>
              <a:t>Mask out estimated timing if quarter period was not between 15 and 60; and if peaks were not between 1 and 300 days after Aug 1</a:t>
            </a:r>
          </a:p>
          <a:p>
            <a:pPr marL="285750" indent="-285750">
              <a:buFontTx/>
              <a:buChar char="-"/>
            </a:pPr>
            <a:endParaRPr lang="en-US" b="1" dirty="0"/>
          </a:p>
          <a:p>
            <a:r>
              <a:rPr lang="en-US" b="1" dirty="0"/>
              <a:t>Sources of error and bias</a:t>
            </a:r>
          </a:p>
          <a:p>
            <a:pPr marL="342900" indent="-342900">
              <a:buFontTx/>
              <a:buAutoNum type="arabicPeriod"/>
            </a:pPr>
            <a:r>
              <a:rPr lang="en-US" sz="1600" dirty="0"/>
              <a:t>If there’s a sizeable (i.e. a month) bare soil gap between first and second crop, it’s easier to see p2 and h1; if they come very close together in time, they’re hard to separate in the MODIS timeseries (there’s just a gap of no data between h1 and p2), and it’s easy to get estimates wrong (and therefore will be masked out – source of bias?)</a:t>
            </a:r>
          </a:p>
          <a:p>
            <a:pPr marL="342900" indent="-342900">
              <a:buFontTx/>
              <a:buAutoNum type="arabicPeriod"/>
            </a:pPr>
            <a:r>
              <a:rPr lang="en-US" sz="1600" dirty="0"/>
              <a:t>When there’s a short cycle ‘starter crop’ before the first crop, both the estimates and validation data get confused. This isn’t necessarily masked out in the estimates, because the resulting estimates might still be reasonable.</a:t>
            </a:r>
          </a:p>
        </p:txBody>
      </p:sp>
      <p:sp>
        <p:nvSpPr>
          <p:cNvPr id="5" name="Rectangle 4">
            <a:extLst>
              <a:ext uri="{FF2B5EF4-FFF2-40B4-BE49-F238E27FC236}">
                <a16:creationId xmlns:a16="http://schemas.microsoft.com/office/drawing/2014/main" id="{ECEB0F99-A856-41BA-9D94-971ADCFD71DC}"/>
              </a:ext>
            </a:extLst>
          </p:cNvPr>
          <p:cNvSpPr/>
          <p:nvPr/>
        </p:nvSpPr>
        <p:spPr>
          <a:xfrm>
            <a:off x="147335" y="161925"/>
            <a:ext cx="2600264" cy="307777"/>
          </a:xfrm>
          <a:prstGeom prst="rect">
            <a:avLst/>
          </a:prstGeom>
        </p:spPr>
        <p:txBody>
          <a:bodyPr wrap="none">
            <a:spAutoFit/>
          </a:bodyPr>
          <a:lstStyle/>
          <a:p>
            <a:r>
              <a:rPr lang="en-US" sz="1400" dirty="0">
                <a:solidFill>
                  <a:srgbClr val="FF0000"/>
                </a:solidFill>
              </a:rPr>
              <a:t>Planet image purchase approval?</a:t>
            </a:r>
          </a:p>
        </p:txBody>
      </p:sp>
    </p:spTree>
    <p:extLst>
      <p:ext uri="{BB962C8B-B14F-4D97-AF65-F5344CB8AC3E}">
        <p14:creationId xmlns:p14="http://schemas.microsoft.com/office/powerpoint/2010/main" val="4186770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6845815-E216-4FEC-B43B-2281734A419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124187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DABFF-214C-456E-800A-005235787AE8}"/>
              </a:ext>
            </a:extLst>
          </p:cNvPr>
          <p:cNvSpPr txBox="1"/>
          <p:nvPr/>
        </p:nvSpPr>
        <p:spPr>
          <a:xfrm>
            <a:off x="0" y="0"/>
            <a:ext cx="12104914" cy="2308324"/>
          </a:xfrm>
          <a:prstGeom prst="rect">
            <a:avLst/>
          </a:prstGeom>
          <a:noFill/>
        </p:spPr>
        <p:txBody>
          <a:bodyPr wrap="square" rtlCol="0">
            <a:spAutoFit/>
          </a:bodyPr>
          <a:lstStyle/>
          <a:p>
            <a:r>
              <a:rPr lang="en-US" sz="1600" b="1" dirty="0"/>
              <a:t>Takeaways for spectral differentiation</a:t>
            </a:r>
          </a:p>
          <a:p>
            <a:endParaRPr lang="en-US" sz="1600" dirty="0"/>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class = 2, there’s less vegetation (lower NIR, higher red) in Dec – Feb and more vegetation (higher NIR, lower red) in March – Aug</a:t>
            </a:r>
          </a:p>
        </p:txBody>
      </p:sp>
    </p:spTree>
    <p:extLst>
      <p:ext uri="{BB962C8B-B14F-4D97-AF65-F5344CB8AC3E}">
        <p14:creationId xmlns:p14="http://schemas.microsoft.com/office/powerpoint/2010/main" val="962285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2E09C3-46A9-4665-A257-B7E6AF7A26CA}"/>
              </a:ext>
            </a:extLst>
          </p:cNvPr>
          <p:cNvSpPr txBox="1"/>
          <p:nvPr/>
        </p:nvSpPr>
        <p:spPr>
          <a:xfrm>
            <a:off x="0" y="74533"/>
            <a:ext cx="12106275" cy="2585323"/>
          </a:xfrm>
          <a:prstGeom prst="rect">
            <a:avLst/>
          </a:prstGeom>
          <a:noFill/>
        </p:spPr>
        <p:txBody>
          <a:bodyPr wrap="square" rtlCol="0">
            <a:spAutoFit/>
          </a:bodyPr>
          <a:lstStyle/>
          <a:p>
            <a:r>
              <a:rPr lang="en-US" b="1" dirty="0"/>
              <a:t>Temporal/phenological separation of Soy vs </a:t>
            </a:r>
            <a:r>
              <a:rPr lang="en-US" b="1" dirty="0" err="1"/>
              <a:t>Nonsoy</a:t>
            </a:r>
            <a:r>
              <a:rPr lang="en-US" b="1" dirty="0"/>
              <a:t> Agri</a:t>
            </a:r>
          </a:p>
          <a:p>
            <a:endParaRPr lang="en-US" b="1" dirty="0"/>
          </a:p>
          <a:p>
            <a:pPr marL="285750" indent="-285750">
              <a:buFontTx/>
              <a:buChar char="-"/>
            </a:pPr>
            <a:r>
              <a:rPr lang="en-US" dirty="0"/>
              <a:t>Temporal PCA on </a:t>
            </a:r>
            <a:r>
              <a:rPr lang="en-US" dirty="0" err="1"/>
              <a:t>agsat</a:t>
            </a:r>
            <a:r>
              <a:rPr lang="en-US" dirty="0"/>
              <a:t> and </a:t>
            </a:r>
            <a:r>
              <a:rPr lang="en-US" dirty="0" err="1"/>
              <a:t>plos</a:t>
            </a:r>
            <a:r>
              <a:rPr lang="en-US" dirty="0"/>
              <a:t> points for MODIS-derived EVI</a:t>
            </a:r>
          </a:p>
          <a:p>
            <a:pPr marL="285750" indent="-285750">
              <a:buFontTx/>
              <a:buChar char="-"/>
            </a:pPr>
            <a:endParaRPr lang="en-US" dirty="0"/>
          </a:p>
          <a:p>
            <a:pPr marL="742950" lvl="1" indent="-285750">
              <a:buFontTx/>
              <a:buChar char="-"/>
            </a:pPr>
            <a:r>
              <a:rPr lang="en-US" dirty="0"/>
              <a:t>‘variables’ are mean EVI in each 10-day chunk (i.e. 37 columns = 0 to 10 days, 11 to 20 days… after Jan 1)</a:t>
            </a:r>
          </a:p>
          <a:p>
            <a:pPr marL="742950" lvl="1" indent="-285750">
              <a:buFontTx/>
              <a:buChar char="-"/>
            </a:pPr>
            <a:r>
              <a:rPr lang="en-US" dirty="0"/>
              <a:t>‘rows/observations’ are the data points (i.e. spatial variability)</a:t>
            </a:r>
          </a:p>
          <a:p>
            <a:pPr marL="742950" lvl="1" indent="-285750">
              <a:buFontTx/>
              <a:buChar char="-"/>
            </a:pPr>
            <a:r>
              <a:rPr lang="en-US" dirty="0"/>
              <a:t>Examine what times of year have greatest contribution to spatial variability in EVI</a:t>
            </a:r>
          </a:p>
          <a:p>
            <a:pPr marL="742950" lvl="1" indent="-285750">
              <a:buFontTx/>
              <a:buChar char="-"/>
            </a:pPr>
            <a:endParaRPr lang="en-US" dirty="0"/>
          </a:p>
          <a:p>
            <a:pPr marL="285750" indent="-285750">
              <a:buFontTx/>
              <a:buChar char="-"/>
            </a:pPr>
            <a:r>
              <a:rPr lang="en-US" dirty="0"/>
              <a:t>EVI timeseries for each land cover class</a:t>
            </a:r>
          </a:p>
        </p:txBody>
      </p:sp>
      <p:graphicFrame>
        <p:nvGraphicFramePr>
          <p:cNvPr id="4" name="Table 3">
            <a:extLst>
              <a:ext uri="{FF2B5EF4-FFF2-40B4-BE49-F238E27FC236}">
                <a16:creationId xmlns:a16="http://schemas.microsoft.com/office/drawing/2014/main" id="{A69FE0B4-9943-49C7-9821-4AE5CBBAB7DD}"/>
              </a:ext>
            </a:extLst>
          </p:cNvPr>
          <p:cNvGraphicFramePr>
            <a:graphicFrameLocks noGrp="1"/>
          </p:cNvGraphicFramePr>
          <p:nvPr>
            <p:extLst/>
          </p:nvPr>
        </p:nvGraphicFramePr>
        <p:xfrm>
          <a:off x="2032000" y="37561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3295000"/>
                    </a:ext>
                  </a:extLst>
                </a:gridCol>
                <a:gridCol w="2709333">
                  <a:extLst>
                    <a:ext uri="{9D8B030D-6E8A-4147-A177-3AD203B41FA5}">
                      <a16:colId xmlns:a16="http://schemas.microsoft.com/office/drawing/2014/main" val="635155667"/>
                    </a:ext>
                  </a:extLst>
                </a:gridCol>
                <a:gridCol w="2709333">
                  <a:extLst>
                    <a:ext uri="{9D8B030D-6E8A-4147-A177-3AD203B41FA5}">
                      <a16:colId xmlns:a16="http://schemas.microsoft.com/office/drawing/2014/main" val="53072337"/>
                    </a:ext>
                  </a:extLst>
                </a:gridCol>
              </a:tblGrid>
              <a:tr h="370840">
                <a:tc>
                  <a:txBody>
                    <a:bodyPr/>
                    <a:lstStyle/>
                    <a:p>
                      <a:r>
                        <a:rPr lang="en-US" dirty="0"/>
                        <a:t>2007</a:t>
                      </a:r>
                    </a:p>
                  </a:txBody>
                  <a:tcPr/>
                </a:tc>
                <a:tc>
                  <a:txBody>
                    <a:bodyPr/>
                    <a:lstStyle/>
                    <a:p>
                      <a:r>
                        <a:rPr lang="en-US" dirty="0" err="1"/>
                        <a:t>Agsat</a:t>
                      </a:r>
                      <a:endParaRPr lang="en-US" dirty="0"/>
                    </a:p>
                  </a:txBody>
                  <a:tcPr/>
                </a:tc>
                <a:tc>
                  <a:txBody>
                    <a:bodyPr/>
                    <a:lstStyle/>
                    <a:p>
                      <a:r>
                        <a:rPr lang="en-US" dirty="0" err="1"/>
                        <a:t>Plos</a:t>
                      </a:r>
                      <a:endParaRPr lang="en-US" dirty="0"/>
                    </a:p>
                  </a:txBody>
                  <a:tcPr/>
                </a:tc>
                <a:extLst>
                  <a:ext uri="{0D108BD9-81ED-4DB2-BD59-A6C34878D82A}">
                    <a16:rowId xmlns:a16="http://schemas.microsoft.com/office/drawing/2014/main" val="2700172113"/>
                  </a:ext>
                </a:extLst>
              </a:tr>
              <a:tr h="370840">
                <a:tc>
                  <a:txBody>
                    <a:bodyPr/>
                    <a:lstStyle/>
                    <a:p>
                      <a:r>
                        <a:rPr lang="en-US" dirty="0"/>
                        <a:t>Class 0 (SC)</a:t>
                      </a:r>
                    </a:p>
                  </a:txBody>
                  <a:tcPr/>
                </a:tc>
                <a:tc>
                  <a:txBody>
                    <a:bodyPr/>
                    <a:lstStyle/>
                    <a:p>
                      <a:r>
                        <a:rPr lang="en-US" dirty="0"/>
                        <a:t>15410</a:t>
                      </a:r>
                    </a:p>
                  </a:txBody>
                  <a:tcPr/>
                </a:tc>
                <a:tc>
                  <a:txBody>
                    <a:bodyPr/>
                    <a:lstStyle/>
                    <a:p>
                      <a:r>
                        <a:rPr lang="en-US" dirty="0"/>
                        <a:t>8567</a:t>
                      </a:r>
                    </a:p>
                  </a:txBody>
                  <a:tcPr/>
                </a:tc>
                <a:extLst>
                  <a:ext uri="{0D108BD9-81ED-4DB2-BD59-A6C34878D82A}">
                    <a16:rowId xmlns:a16="http://schemas.microsoft.com/office/drawing/2014/main" val="2897911941"/>
                  </a:ext>
                </a:extLst>
              </a:tr>
              <a:tr h="370840">
                <a:tc>
                  <a:txBody>
                    <a:bodyPr/>
                    <a:lstStyle/>
                    <a:p>
                      <a:r>
                        <a:rPr lang="en-US" dirty="0"/>
                        <a:t>Class 1 (DC)</a:t>
                      </a:r>
                    </a:p>
                  </a:txBody>
                  <a:tcPr/>
                </a:tc>
                <a:tc>
                  <a:txBody>
                    <a:bodyPr/>
                    <a:lstStyle/>
                    <a:p>
                      <a:r>
                        <a:rPr lang="en-US" dirty="0"/>
                        <a:t>71581</a:t>
                      </a:r>
                    </a:p>
                  </a:txBody>
                  <a:tcPr/>
                </a:tc>
                <a:tc>
                  <a:txBody>
                    <a:bodyPr/>
                    <a:lstStyle/>
                    <a:p>
                      <a:r>
                        <a:rPr lang="en-US" dirty="0"/>
                        <a:t>10537</a:t>
                      </a:r>
                    </a:p>
                  </a:txBody>
                  <a:tcPr/>
                </a:tc>
                <a:extLst>
                  <a:ext uri="{0D108BD9-81ED-4DB2-BD59-A6C34878D82A}">
                    <a16:rowId xmlns:a16="http://schemas.microsoft.com/office/drawing/2014/main" val="397450788"/>
                  </a:ext>
                </a:extLst>
              </a:tr>
              <a:tr h="370840">
                <a:tc>
                  <a:txBody>
                    <a:bodyPr/>
                    <a:lstStyle/>
                    <a:p>
                      <a:r>
                        <a:rPr lang="en-US" dirty="0"/>
                        <a:t>Class 2 (</a:t>
                      </a:r>
                      <a:r>
                        <a:rPr lang="en-US" dirty="0" err="1"/>
                        <a:t>nonsoy</a:t>
                      </a:r>
                      <a:r>
                        <a:rPr lang="en-US" dirty="0"/>
                        <a:t> </a:t>
                      </a:r>
                      <a:r>
                        <a:rPr lang="en-US" dirty="0" err="1"/>
                        <a:t>agri</a:t>
                      </a:r>
                      <a:r>
                        <a:rPr lang="en-US" dirty="0"/>
                        <a:t>)</a:t>
                      </a:r>
                    </a:p>
                  </a:txBody>
                  <a:tcPr/>
                </a:tc>
                <a:tc>
                  <a:txBody>
                    <a:bodyPr/>
                    <a:lstStyle/>
                    <a:p>
                      <a:r>
                        <a:rPr lang="en-US" dirty="0"/>
                        <a:t>3636</a:t>
                      </a:r>
                    </a:p>
                  </a:txBody>
                  <a:tcPr/>
                </a:tc>
                <a:tc>
                  <a:txBody>
                    <a:bodyPr/>
                    <a:lstStyle/>
                    <a:p>
                      <a:r>
                        <a:rPr lang="en-US" dirty="0"/>
                        <a:t>9046</a:t>
                      </a:r>
                    </a:p>
                  </a:txBody>
                  <a:tcPr/>
                </a:tc>
                <a:extLst>
                  <a:ext uri="{0D108BD9-81ED-4DB2-BD59-A6C34878D82A}">
                    <a16:rowId xmlns:a16="http://schemas.microsoft.com/office/drawing/2014/main" val="1662887554"/>
                  </a:ext>
                </a:extLst>
              </a:tr>
            </a:tbl>
          </a:graphicData>
        </a:graphic>
      </p:graphicFrame>
      <p:sp>
        <p:nvSpPr>
          <p:cNvPr id="5" name="TextBox 4">
            <a:extLst>
              <a:ext uri="{FF2B5EF4-FFF2-40B4-BE49-F238E27FC236}">
                <a16:creationId xmlns:a16="http://schemas.microsoft.com/office/drawing/2014/main" id="{81208153-C2C9-4F2C-9F3E-1150BDA1B22E}"/>
              </a:ext>
            </a:extLst>
          </p:cNvPr>
          <p:cNvSpPr txBox="1"/>
          <p:nvPr/>
        </p:nvSpPr>
        <p:spPr>
          <a:xfrm>
            <a:off x="2788907" y="5306885"/>
            <a:ext cx="6614183" cy="830997"/>
          </a:xfrm>
          <a:prstGeom prst="rect">
            <a:avLst/>
          </a:prstGeom>
          <a:noFill/>
        </p:spPr>
        <p:txBody>
          <a:bodyPr wrap="none" rtlCol="0">
            <a:spAutoFit/>
          </a:bodyPr>
          <a:lstStyle/>
          <a:p>
            <a:r>
              <a:rPr lang="en-US" sz="1600" dirty="0"/>
              <a:t>For interpreting results: </a:t>
            </a:r>
          </a:p>
          <a:p>
            <a:pPr marL="285750" indent="-285750">
              <a:buFont typeface="Arial" panose="020B0604020202020204" pitchFamily="34" charset="0"/>
              <a:buChar char="•"/>
            </a:pPr>
            <a:r>
              <a:rPr lang="en-US" sz="1600" dirty="0" err="1"/>
              <a:t>Agsat</a:t>
            </a:r>
            <a:r>
              <a:rPr lang="en-US" sz="1600" dirty="0"/>
              <a:t> has more points, but </a:t>
            </a:r>
            <a:r>
              <a:rPr lang="en-US" sz="1600" dirty="0" err="1"/>
              <a:t>Plos</a:t>
            </a:r>
            <a:r>
              <a:rPr lang="en-US" sz="1600" dirty="0"/>
              <a:t> has more even distribution among classes</a:t>
            </a:r>
          </a:p>
          <a:p>
            <a:pPr marL="285750" indent="-285750">
              <a:buFont typeface="Arial" panose="020B0604020202020204" pitchFamily="34" charset="0"/>
              <a:buChar char="•"/>
            </a:pPr>
            <a:r>
              <a:rPr lang="en-US" sz="1600" dirty="0" err="1"/>
              <a:t>Plos</a:t>
            </a:r>
            <a:r>
              <a:rPr lang="en-US" sz="1600" dirty="0"/>
              <a:t> lumps pasture into </a:t>
            </a:r>
            <a:r>
              <a:rPr lang="en-US" sz="1600" dirty="0" err="1"/>
              <a:t>nonsoy</a:t>
            </a:r>
            <a:r>
              <a:rPr lang="en-US" sz="1600" dirty="0"/>
              <a:t> </a:t>
            </a:r>
            <a:r>
              <a:rPr lang="en-US" sz="1600" dirty="0" err="1"/>
              <a:t>agri</a:t>
            </a:r>
            <a:r>
              <a:rPr lang="en-US" sz="1600" dirty="0"/>
              <a:t>, whereas </a:t>
            </a:r>
            <a:r>
              <a:rPr lang="en-US" sz="1600" dirty="0" err="1"/>
              <a:t>agsat</a:t>
            </a:r>
            <a:r>
              <a:rPr lang="en-US" sz="1600" dirty="0"/>
              <a:t> probably doesn’t</a:t>
            </a:r>
          </a:p>
        </p:txBody>
      </p:sp>
    </p:spTree>
    <p:extLst>
      <p:ext uri="{BB962C8B-B14F-4D97-AF65-F5344CB8AC3E}">
        <p14:creationId xmlns:p14="http://schemas.microsoft.com/office/powerpoint/2010/main" val="1655407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F854-083D-45DE-A055-417B54050AE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E4248E6A-A02D-466A-BAE1-7E97D23241E2}"/>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A7DCDF97-99DB-4F3D-B2F5-5C9953F34379}"/>
              </a:ext>
            </a:extLst>
          </p:cNvPr>
          <p:cNvPicPr>
            <a:picLocks noChangeAspect="1"/>
          </p:cNvPicPr>
          <p:nvPr/>
        </p:nvPicPr>
        <p:blipFill>
          <a:blip r:embed="rId2"/>
          <a:stretch>
            <a:fillRect/>
          </a:stretch>
        </p:blipFill>
        <p:spPr>
          <a:xfrm>
            <a:off x="122150" y="693046"/>
            <a:ext cx="5763491" cy="3556897"/>
          </a:xfrm>
          <a:prstGeom prst="rect">
            <a:avLst/>
          </a:prstGeom>
        </p:spPr>
      </p:pic>
      <p:pic>
        <p:nvPicPr>
          <p:cNvPr id="5" name="Picture 4">
            <a:extLst>
              <a:ext uri="{FF2B5EF4-FFF2-40B4-BE49-F238E27FC236}">
                <a16:creationId xmlns:a16="http://schemas.microsoft.com/office/drawing/2014/main" id="{3E99A875-DBFA-42AA-ADDD-CD5AB43ED662}"/>
              </a:ext>
            </a:extLst>
          </p:cNvPr>
          <p:cNvPicPr>
            <a:picLocks noChangeAspect="1"/>
          </p:cNvPicPr>
          <p:nvPr/>
        </p:nvPicPr>
        <p:blipFill>
          <a:blip r:embed="rId3"/>
          <a:stretch>
            <a:fillRect/>
          </a:stretch>
        </p:blipFill>
        <p:spPr>
          <a:xfrm>
            <a:off x="6428509" y="693046"/>
            <a:ext cx="5763491" cy="3556897"/>
          </a:xfrm>
          <a:prstGeom prst="rect">
            <a:avLst/>
          </a:prstGeom>
        </p:spPr>
      </p:pic>
      <p:sp>
        <p:nvSpPr>
          <p:cNvPr id="6" name="TextBox 5">
            <a:extLst>
              <a:ext uri="{FF2B5EF4-FFF2-40B4-BE49-F238E27FC236}">
                <a16:creationId xmlns:a16="http://schemas.microsoft.com/office/drawing/2014/main" id="{06061991-C55E-401B-BFC9-1B0B4D45BA5E}"/>
              </a:ext>
            </a:extLst>
          </p:cNvPr>
          <p:cNvSpPr txBox="1"/>
          <p:nvPr/>
        </p:nvSpPr>
        <p:spPr>
          <a:xfrm>
            <a:off x="2332999" y="4265881"/>
            <a:ext cx="7240252"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The first several principal components don’t capture more than 50% of variation</a:t>
            </a:r>
          </a:p>
        </p:txBody>
      </p:sp>
      <p:sp>
        <p:nvSpPr>
          <p:cNvPr id="7" name="TextBox 6">
            <a:extLst>
              <a:ext uri="{FF2B5EF4-FFF2-40B4-BE49-F238E27FC236}">
                <a16:creationId xmlns:a16="http://schemas.microsoft.com/office/drawing/2014/main" id="{C9BB79C6-3433-412D-93E3-C0ABFDDE7640}"/>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8" name="Rectangle 7">
            <a:extLst>
              <a:ext uri="{FF2B5EF4-FFF2-40B4-BE49-F238E27FC236}">
                <a16:creationId xmlns:a16="http://schemas.microsoft.com/office/drawing/2014/main" id="{53A0834C-98C5-49FE-976D-CCFE6B243FB0}"/>
              </a:ext>
            </a:extLst>
          </p:cNvPr>
          <p:cNvSpPr/>
          <p:nvPr/>
        </p:nvSpPr>
        <p:spPr>
          <a:xfrm>
            <a:off x="122149" y="5565339"/>
            <a:ext cx="11988283" cy="523220"/>
          </a:xfrm>
          <a:prstGeom prst="rect">
            <a:avLst/>
          </a:prstGeom>
        </p:spPr>
        <p:txBody>
          <a:bodyPr wrap="square">
            <a:spAutoFit/>
          </a:bodyPr>
          <a:lstStyle/>
          <a:p>
            <a:pPr marL="285750" indent="-285750">
              <a:buFont typeface="Arial" panose="020B0604020202020204" pitchFamily="34" charset="0"/>
              <a:buChar char="•"/>
            </a:pPr>
            <a:r>
              <a:rPr lang="en-US" sz="1400" dirty="0"/>
              <a:t>In the loadings graphs below, positive correlation means the DOY contains a spatial pattern that has strong similarity to the pattern in the component image (i.e. that DOY reflects difference across space and therefore could be used in separating the classes?)</a:t>
            </a:r>
          </a:p>
        </p:txBody>
      </p:sp>
    </p:spTree>
    <p:extLst>
      <p:ext uri="{BB962C8B-B14F-4D97-AF65-F5344CB8AC3E}">
        <p14:creationId xmlns:p14="http://schemas.microsoft.com/office/powerpoint/2010/main" val="3206014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C4E8E3EF-F72A-412B-96C8-98FF326AA92F}"/>
              </a:ext>
            </a:extLst>
          </p:cNvPr>
          <p:cNvPicPr>
            <a:picLocks noChangeAspect="1"/>
          </p:cNvPicPr>
          <p:nvPr/>
        </p:nvPicPr>
        <p:blipFill>
          <a:blip r:embed="rId2"/>
          <a:stretch>
            <a:fillRect/>
          </a:stretch>
        </p:blipFill>
        <p:spPr>
          <a:xfrm>
            <a:off x="832537" y="502938"/>
            <a:ext cx="5145025" cy="3175215"/>
          </a:xfrm>
          <a:prstGeom prst="rect">
            <a:avLst/>
          </a:prstGeom>
        </p:spPr>
      </p:pic>
      <p:pic>
        <p:nvPicPr>
          <p:cNvPr id="5" name="Picture 4">
            <a:extLst>
              <a:ext uri="{FF2B5EF4-FFF2-40B4-BE49-F238E27FC236}">
                <a16:creationId xmlns:a16="http://schemas.microsoft.com/office/drawing/2014/main" id="{0775B876-619B-492C-8540-80488AF54730}"/>
              </a:ext>
            </a:extLst>
          </p:cNvPr>
          <p:cNvPicPr>
            <a:picLocks noChangeAspect="1"/>
          </p:cNvPicPr>
          <p:nvPr/>
        </p:nvPicPr>
        <p:blipFill>
          <a:blip r:embed="rId3"/>
          <a:stretch>
            <a:fillRect/>
          </a:stretch>
        </p:blipFill>
        <p:spPr>
          <a:xfrm>
            <a:off x="6449413" y="523769"/>
            <a:ext cx="5145024" cy="3175215"/>
          </a:xfrm>
          <a:prstGeom prst="rect">
            <a:avLst/>
          </a:prstGeom>
        </p:spPr>
      </p:pic>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pic>
        <p:nvPicPr>
          <p:cNvPr id="7" name="Picture 6">
            <a:extLst>
              <a:ext uri="{FF2B5EF4-FFF2-40B4-BE49-F238E27FC236}">
                <a16:creationId xmlns:a16="http://schemas.microsoft.com/office/drawing/2014/main" id="{7E9FEEAF-5066-48AE-BC4D-A2533F719D9C}"/>
              </a:ext>
            </a:extLst>
          </p:cNvPr>
          <p:cNvPicPr>
            <a:picLocks noChangeAspect="1"/>
          </p:cNvPicPr>
          <p:nvPr/>
        </p:nvPicPr>
        <p:blipFill>
          <a:blip r:embed="rId4"/>
          <a:stretch>
            <a:fillRect/>
          </a:stretch>
        </p:blipFill>
        <p:spPr>
          <a:xfrm>
            <a:off x="1399667" y="3806531"/>
            <a:ext cx="4578403" cy="2825529"/>
          </a:xfrm>
          <a:prstGeom prst="rect">
            <a:avLst/>
          </a:prstGeom>
        </p:spPr>
      </p:pic>
      <p:pic>
        <p:nvPicPr>
          <p:cNvPr id="9" name="Picture 8">
            <a:extLst>
              <a:ext uri="{FF2B5EF4-FFF2-40B4-BE49-F238E27FC236}">
                <a16:creationId xmlns:a16="http://schemas.microsoft.com/office/drawing/2014/main" id="{A81D96E6-613C-4562-903D-890242925DCB}"/>
              </a:ext>
            </a:extLst>
          </p:cNvPr>
          <p:cNvPicPr>
            <a:picLocks noChangeAspect="1"/>
          </p:cNvPicPr>
          <p:nvPr/>
        </p:nvPicPr>
        <p:blipFill>
          <a:blip r:embed="rId5"/>
          <a:stretch>
            <a:fillRect/>
          </a:stretch>
        </p:blipFill>
        <p:spPr>
          <a:xfrm>
            <a:off x="6895747" y="3842078"/>
            <a:ext cx="4463208" cy="2754437"/>
          </a:xfrm>
          <a:prstGeom prst="rect">
            <a:avLst/>
          </a:prstGeom>
        </p:spPr>
      </p:pic>
      <p:sp>
        <p:nvSpPr>
          <p:cNvPr id="10" name="Rectangle 9">
            <a:extLst>
              <a:ext uri="{FF2B5EF4-FFF2-40B4-BE49-F238E27FC236}">
                <a16:creationId xmlns:a16="http://schemas.microsoft.com/office/drawing/2014/main" id="{F70C4A6A-1024-447B-8B95-963336C46BFB}"/>
              </a:ext>
            </a:extLst>
          </p:cNvPr>
          <p:cNvSpPr/>
          <p:nvPr/>
        </p:nvSpPr>
        <p:spPr>
          <a:xfrm>
            <a:off x="1752600" y="4029075"/>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A60D12-C4CB-4DD2-AE23-0B72A8981FCB}"/>
              </a:ext>
            </a:extLst>
          </p:cNvPr>
          <p:cNvSpPr/>
          <p:nvPr/>
        </p:nvSpPr>
        <p:spPr>
          <a:xfrm>
            <a:off x="7327126" y="4029074"/>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445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1885"/>
            <a:ext cx="1154162" cy="338554"/>
          </a:xfrm>
          <a:prstGeom prst="rect">
            <a:avLst/>
          </a:prstGeom>
          <a:noFill/>
        </p:spPr>
        <p:txBody>
          <a:bodyPr wrap="none" rtlCol="0">
            <a:spAutoFit/>
          </a:bodyPr>
          <a:lstStyle/>
          <a:p>
            <a:r>
              <a:rPr lang="en-US" sz="1600" dirty="0"/>
              <a:t>Year = 2008</a:t>
            </a:r>
          </a:p>
        </p:txBody>
      </p:sp>
      <p:pic>
        <p:nvPicPr>
          <p:cNvPr id="6" name="Picture 5">
            <a:extLst>
              <a:ext uri="{FF2B5EF4-FFF2-40B4-BE49-F238E27FC236}">
                <a16:creationId xmlns:a16="http://schemas.microsoft.com/office/drawing/2014/main" id="{90FE877D-CD2E-4E51-9F5E-FEE1055AECB0}"/>
              </a:ext>
            </a:extLst>
          </p:cNvPr>
          <p:cNvPicPr>
            <a:picLocks noChangeAspect="1"/>
          </p:cNvPicPr>
          <p:nvPr/>
        </p:nvPicPr>
        <p:blipFill>
          <a:blip r:embed="rId2"/>
          <a:stretch>
            <a:fillRect/>
          </a:stretch>
        </p:blipFill>
        <p:spPr>
          <a:xfrm>
            <a:off x="380769" y="523769"/>
            <a:ext cx="5334462" cy="3292125"/>
          </a:xfrm>
          <a:prstGeom prst="rect">
            <a:avLst/>
          </a:prstGeom>
        </p:spPr>
      </p:pic>
      <p:pic>
        <p:nvPicPr>
          <p:cNvPr id="7" name="Picture 6">
            <a:extLst>
              <a:ext uri="{FF2B5EF4-FFF2-40B4-BE49-F238E27FC236}">
                <a16:creationId xmlns:a16="http://schemas.microsoft.com/office/drawing/2014/main" id="{3C863FA1-B3D1-4EC7-99B7-A5A910787FB6}"/>
              </a:ext>
            </a:extLst>
          </p:cNvPr>
          <p:cNvPicPr>
            <a:picLocks noChangeAspect="1"/>
          </p:cNvPicPr>
          <p:nvPr/>
        </p:nvPicPr>
        <p:blipFill>
          <a:blip r:embed="rId3"/>
          <a:stretch>
            <a:fillRect/>
          </a:stretch>
        </p:blipFill>
        <p:spPr>
          <a:xfrm>
            <a:off x="6247327" y="523768"/>
            <a:ext cx="5334462" cy="3292125"/>
          </a:xfrm>
          <a:prstGeom prst="rect">
            <a:avLst/>
          </a:prstGeom>
        </p:spPr>
      </p:pic>
      <p:pic>
        <p:nvPicPr>
          <p:cNvPr id="9" name="Picture 8">
            <a:extLst>
              <a:ext uri="{FF2B5EF4-FFF2-40B4-BE49-F238E27FC236}">
                <a16:creationId xmlns:a16="http://schemas.microsoft.com/office/drawing/2014/main" id="{276AAF95-2596-4B2D-A154-2D950925CE48}"/>
              </a:ext>
            </a:extLst>
          </p:cNvPr>
          <p:cNvPicPr>
            <a:picLocks noChangeAspect="1"/>
          </p:cNvPicPr>
          <p:nvPr/>
        </p:nvPicPr>
        <p:blipFill>
          <a:blip r:embed="rId4"/>
          <a:stretch>
            <a:fillRect/>
          </a:stretch>
        </p:blipFill>
        <p:spPr>
          <a:xfrm>
            <a:off x="931891" y="3854229"/>
            <a:ext cx="4691103" cy="2895081"/>
          </a:xfrm>
          <a:prstGeom prst="rect">
            <a:avLst/>
          </a:prstGeom>
        </p:spPr>
      </p:pic>
      <p:pic>
        <p:nvPicPr>
          <p:cNvPr id="10" name="Picture 9">
            <a:extLst>
              <a:ext uri="{FF2B5EF4-FFF2-40B4-BE49-F238E27FC236}">
                <a16:creationId xmlns:a16="http://schemas.microsoft.com/office/drawing/2014/main" id="{8858C987-2DE9-4681-B817-52B65E836BD1}"/>
              </a:ext>
            </a:extLst>
          </p:cNvPr>
          <p:cNvPicPr>
            <a:picLocks noChangeAspect="1"/>
          </p:cNvPicPr>
          <p:nvPr/>
        </p:nvPicPr>
        <p:blipFill>
          <a:blip r:embed="rId5"/>
          <a:stretch>
            <a:fillRect/>
          </a:stretch>
        </p:blipFill>
        <p:spPr>
          <a:xfrm>
            <a:off x="7068269" y="3815894"/>
            <a:ext cx="4513520" cy="2785487"/>
          </a:xfrm>
          <a:prstGeom prst="rect">
            <a:avLst/>
          </a:prstGeom>
        </p:spPr>
      </p:pic>
      <p:sp>
        <p:nvSpPr>
          <p:cNvPr id="11" name="TextBox 10">
            <a:extLst>
              <a:ext uri="{FF2B5EF4-FFF2-40B4-BE49-F238E27FC236}">
                <a16:creationId xmlns:a16="http://schemas.microsoft.com/office/drawing/2014/main" id="{F7A9FAD2-DFD6-494E-84C1-5D8CAA3184BA}"/>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12" name="Rectangle 11">
            <a:extLst>
              <a:ext uri="{FF2B5EF4-FFF2-40B4-BE49-F238E27FC236}">
                <a16:creationId xmlns:a16="http://schemas.microsoft.com/office/drawing/2014/main" id="{E5D16E51-A309-49D2-B925-B07A74C2C0BF}"/>
              </a:ext>
            </a:extLst>
          </p:cNvPr>
          <p:cNvSpPr/>
          <p:nvPr/>
        </p:nvSpPr>
        <p:spPr>
          <a:xfrm>
            <a:off x="1362075" y="4045643"/>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E4BC6E-F79B-4C3D-8346-6C1B58BA9CCA}"/>
              </a:ext>
            </a:extLst>
          </p:cNvPr>
          <p:cNvSpPr/>
          <p:nvPr/>
        </p:nvSpPr>
        <p:spPr>
          <a:xfrm>
            <a:off x="7524804" y="4035453"/>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201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4" name="Picture 3">
            <a:extLst>
              <a:ext uri="{FF2B5EF4-FFF2-40B4-BE49-F238E27FC236}">
                <a16:creationId xmlns:a16="http://schemas.microsoft.com/office/drawing/2014/main" id="{A8CEECC0-F08E-4DAF-9F54-60C0442625EB}"/>
              </a:ext>
            </a:extLst>
          </p:cNvPr>
          <p:cNvPicPr>
            <a:picLocks noChangeAspect="1"/>
          </p:cNvPicPr>
          <p:nvPr/>
        </p:nvPicPr>
        <p:blipFill>
          <a:blip r:embed="rId2"/>
          <a:stretch>
            <a:fillRect/>
          </a:stretch>
        </p:blipFill>
        <p:spPr>
          <a:xfrm>
            <a:off x="487680" y="693046"/>
            <a:ext cx="4767072" cy="2941964"/>
          </a:xfrm>
          <a:prstGeom prst="rect">
            <a:avLst/>
          </a:prstGeom>
        </p:spPr>
      </p:pic>
      <p:pic>
        <p:nvPicPr>
          <p:cNvPr id="5" name="Picture 4">
            <a:extLst>
              <a:ext uri="{FF2B5EF4-FFF2-40B4-BE49-F238E27FC236}">
                <a16:creationId xmlns:a16="http://schemas.microsoft.com/office/drawing/2014/main" id="{537DFD63-EF84-4E84-998A-D2F94728EF29}"/>
              </a:ext>
            </a:extLst>
          </p:cNvPr>
          <p:cNvPicPr>
            <a:picLocks noChangeAspect="1"/>
          </p:cNvPicPr>
          <p:nvPr/>
        </p:nvPicPr>
        <p:blipFill>
          <a:blip r:embed="rId3"/>
          <a:stretch>
            <a:fillRect/>
          </a:stretch>
        </p:blipFill>
        <p:spPr>
          <a:xfrm>
            <a:off x="6186753" y="693046"/>
            <a:ext cx="4932351" cy="3043965"/>
          </a:xfrm>
          <a:prstGeom prst="rect">
            <a:avLst/>
          </a:prstGeom>
        </p:spPr>
      </p:pic>
      <p:pic>
        <p:nvPicPr>
          <p:cNvPr id="9" name="Picture 8">
            <a:extLst>
              <a:ext uri="{FF2B5EF4-FFF2-40B4-BE49-F238E27FC236}">
                <a16:creationId xmlns:a16="http://schemas.microsoft.com/office/drawing/2014/main" id="{CAFEF6F6-D819-40F0-8B79-043C664B315C}"/>
              </a:ext>
            </a:extLst>
          </p:cNvPr>
          <p:cNvPicPr>
            <a:picLocks noChangeAspect="1"/>
          </p:cNvPicPr>
          <p:nvPr/>
        </p:nvPicPr>
        <p:blipFill>
          <a:blip r:embed="rId4"/>
          <a:stretch>
            <a:fillRect/>
          </a:stretch>
        </p:blipFill>
        <p:spPr>
          <a:xfrm>
            <a:off x="823915" y="3737011"/>
            <a:ext cx="4448170" cy="2745156"/>
          </a:xfrm>
          <a:prstGeom prst="rect">
            <a:avLst/>
          </a:prstGeom>
        </p:spPr>
      </p:pic>
      <p:pic>
        <p:nvPicPr>
          <p:cNvPr id="10" name="Picture 9">
            <a:extLst>
              <a:ext uri="{FF2B5EF4-FFF2-40B4-BE49-F238E27FC236}">
                <a16:creationId xmlns:a16="http://schemas.microsoft.com/office/drawing/2014/main" id="{B570BDF7-2DA2-4CD0-A52C-BAC80FCA0898}"/>
              </a:ext>
            </a:extLst>
          </p:cNvPr>
          <p:cNvPicPr>
            <a:picLocks noChangeAspect="1"/>
          </p:cNvPicPr>
          <p:nvPr/>
        </p:nvPicPr>
        <p:blipFill>
          <a:blip r:embed="rId5"/>
          <a:stretch>
            <a:fillRect/>
          </a:stretch>
        </p:blipFill>
        <p:spPr>
          <a:xfrm>
            <a:off x="6670934" y="3758352"/>
            <a:ext cx="4448170" cy="2745156"/>
          </a:xfrm>
          <a:prstGeom prst="rect">
            <a:avLst/>
          </a:prstGeom>
        </p:spPr>
      </p:pic>
      <p:sp>
        <p:nvSpPr>
          <p:cNvPr id="11" name="TextBox 10">
            <a:extLst>
              <a:ext uri="{FF2B5EF4-FFF2-40B4-BE49-F238E27FC236}">
                <a16:creationId xmlns:a16="http://schemas.microsoft.com/office/drawing/2014/main" id="{FF3682DD-9C74-4C49-9778-0B8941644835}"/>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12" name="Rectangle 11">
            <a:extLst>
              <a:ext uri="{FF2B5EF4-FFF2-40B4-BE49-F238E27FC236}">
                <a16:creationId xmlns:a16="http://schemas.microsoft.com/office/drawing/2014/main" id="{7FEA286F-308E-4A9C-A430-74789A4069D6}"/>
              </a:ext>
            </a:extLst>
          </p:cNvPr>
          <p:cNvSpPr/>
          <p:nvPr/>
        </p:nvSpPr>
        <p:spPr>
          <a:xfrm>
            <a:off x="1247775" y="3946595"/>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E72FA8-B20F-4944-9239-404F7798B19C}"/>
              </a:ext>
            </a:extLst>
          </p:cNvPr>
          <p:cNvSpPr/>
          <p:nvPr/>
        </p:nvSpPr>
        <p:spPr>
          <a:xfrm>
            <a:off x="7172325" y="3946594"/>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994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6" name="Picture 5">
            <a:extLst>
              <a:ext uri="{FF2B5EF4-FFF2-40B4-BE49-F238E27FC236}">
                <a16:creationId xmlns:a16="http://schemas.microsoft.com/office/drawing/2014/main" id="{BE981E74-9640-451E-8B4F-0B4DF631CF59}"/>
              </a:ext>
            </a:extLst>
          </p:cNvPr>
          <p:cNvPicPr>
            <a:picLocks noChangeAspect="1"/>
          </p:cNvPicPr>
          <p:nvPr/>
        </p:nvPicPr>
        <p:blipFill>
          <a:blip r:embed="rId2"/>
          <a:stretch>
            <a:fillRect/>
          </a:stretch>
        </p:blipFill>
        <p:spPr>
          <a:xfrm>
            <a:off x="0" y="683810"/>
            <a:ext cx="6060847" cy="3740408"/>
          </a:xfrm>
          <a:prstGeom prst="rect">
            <a:avLst/>
          </a:prstGeom>
        </p:spPr>
      </p:pic>
      <p:pic>
        <p:nvPicPr>
          <p:cNvPr id="7" name="Picture 6">
            <a:extLst>
              <a:ext uri="{FF2B5EF4-FFF2-40B4-BE49-F238E27FC236}">
                <a16:creationId xmlns:a16="http://schemas.microsoft.com/office/drawing/2014/main" id="{BB1DE606-1E73-476C-B173-7C12AB69D81F}"/>
              </a:ext>
            </a:extLst>
          </p:cNvPr>
          <p:cNvPicPr>
            <a:picLocks noChangeAspect="1"/>
          </p:cNvPicPr>
          <p:nvPr/>
        </p:nvPicPr>
        <p:blipFill>
          <a:blip r:embed="rId3"/>
          <a:stretch>
            <a:fillRect/>
          </a:stretch>
        </p:blipFill>
        <p:spPr>
          <a:xfrm>
            <a:off x="6131153" y="683810"/>
            <a:ext cx="6060847" cy="3740408"/>
          </a:xfrm>
          <a:prstGeom prst="rect">
            <a:avLst/>
          </a:prstGeom>
        </p:spPr>
      </p:pic>
      <p:sp>
        <p:nvSpPr>
          <p:cNvPr id="9" name="TextBox 8">
            <a:extLst>
              <a:ext uri="{FF2B5EF4-FFF2-40B4-BE49-F238E27FC236}">
                <a16:creationId xmlns:a16="http://schemas.microsoft.com/office/drawing/2014/main" id="{BD8C75E4-3AB1-44C9-9BAC-485FA2CB1DC2}"/>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8" name="TextBox 7">
            <a:extLst>
              <a:ext uri="{FF2B5EF4-FFF2-40B4-BE49-F238E27FC236}">
                <a16:creationId xmlns:a16="http://schemas.microsoft.com/office/drawing/2014/main" id="{11616569-A584-437E-BD5C-AD4AD97BB47A}"/>
              </a:ext>
            </a:extLst>
          </p:cNvPr>
          <p:cNvSpPr txBox="1"/>
          <p:nvPr/>
        </p:nvSpPr>
        <p:spPr>
          <a:xfrm>
            <a:off x="839126" y="5027758"/>
            <a:ext cx="99336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It doesn’t make sense to do separate PCAs for each class, because all the within-class PCAs will show is how to separate WITHIN each class</a:t>
            </a:r>
          </a:p>
          <a:p>
            <a:pPr marL="285750" indent="-285750">
              <a:buFont typeface="Arial" panose="020B0604020202020204" pitchFamily="34" charset="0"/>
              <a:buChar char="•"/>
            </a:pPr>
            <a:r>
              <a:rPr lang="en-US" sz="1600" dirty="0"/>
              <a:t>The fact that the within-class PCAs have nonzero loadings suggests that there’s a lot of variation within each class?</a:t>
            </a:r>
          </a:p>
        </p:txBody>
      </p:sp>
    </p:spTree>
    <p:extLst>
      <p:ext uri="{BB962C8B-B14F-4D97-AF65-F5344CB8AC3E}">
        <p14:creationId xmlns:p14="http://schemas.microsoft.com/office/powerpoint/2010/main" val="942554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73692-3F36-4D29-9C15-0AB74149B6EE}"/>
              </a:ext>
            </a:extLst>
          </p:cNvPr>
          <p:cNvSpPr txBox="1"/>
          <p:nvPr/>
        </p:nvSpPr>
        <p:spPr>
          <a:xfrm>
            <a:off x="412887" y="297729"/>
            <a:ext cx="10522187" cy="5262979"/>
          </a:xfrm>
          <a:prstGeom prst="rect">
            <a:avLst/>
          </a:prstGeom>
          <a:noFill/>
        </p:spPr>
        <p:txBody>
          <a:bodyPr wrap="square" rtlCol="0">
            <a:spAutoFit/>
          </a:bodyPr>
          <a:lstStyle/>
          <a:p>
            <a:r>
              <a:rPr lang="en-US" sz="1600" b="1" dirty="0"/>
              <a:t>Takeaways for phenological differentiation</a:t>
            </a:r>
          </a:p>
          <a:p>
            <a:endParaRPr lang="en-US" sz="1600" dirty="0"/>
          </a:p>
          <a:p>
            <a:r>
              <a:rPr lang="en-US" sz="1600" u="sng" dirty="0"/>
              <a:t>From PCA</a:t>
            </a:r>
          </a:p>
          <a:p>
            <a:pPr marL="285750" indent="-285750">
              <a:buFont typeface="Arial" panose="020B0604020202020204" pitchFamily="34" charset="0"/>
              <a:buChar char="•"/>
            </a:pPr>
            <a:r>
              <a:rPr lang="en-US" sz="1600" dirty="0"/>
              <a:t>A PCA that lumps all classes together shows variation between the classes, but also variation within the classes. </a:t>
            </a:r>
          </a:p>
          <a:p>
            <a:pPr marL="742950" lvl="1" indent="-285750">
              <a:buFont typeface="Arial" panose="020B0604020202020204" pitchFamily="34" charset="0"/>
              <a:buChar char="•"/>
            </a:pPr>
            <a:r>
              <a:rPr lang="en-US" sz="1600" dirty="0"/>
              <a:t>Because </a:t>
            </a:r>
            <a:r>
              <a:rPr lang="en-US" sz="1600" dirty="0" err="1"/>
              <a:t>plos</a:t>
            </a:r>
            <a:r>
              <a:rPr lang="en-US" sz="1600" dirty="0"/>
              <a:t> has a more even distribution among the classes, it’s probably more reliable. </a:t>
            </a:r>
          </a:p>
          <a:p>
            <a:pPr marL="742950" lvl="1" indent="-285750">
              <a:buFont typeface="Arial" panose="020B0604020202020204" pitchFamily="34" charset="0"/>
              <a:buChar char="•"/>
            </a:pPr>
            <a:r>
              <a:rPr lang="en-US" sz="1600" dirty="0"/>
              <a:t>However, </a:t>
            </a:r>
            <a:r>
              <a:rPr lang="en-US" sz="1600" dirty="0" err="1"/>
              <a:t>plos’s</a:t>
            </a:r>
            <a:r>
              <a:rPr lang="en-US" sz="1600" dirty="0"/>
              <a:t> class = 2 contains pasture, which would be masked out with mapbiomas3 agri.</a:t>
            </a:r>
          </a:p>
          <a:p>
            <a:pPr marL="285750" indent="-285750">
              <a:buFont typeface="Arial" panose="020B0604020202020204" pitchFamily="34" charset="0"/>
              <a:buChar char="•"/>
            </a:pPr>
            <a:r>
              <a:rPr lang="en-US" sz="1600" dirty="0"/>
              <a:t>The variables DOY = 100 to 250 (April to August) tend to be more correlated with PC1. The variables DOY = 0 to 100 (January to March) tend to be more correlated with PC2.</a:t>
            </a:r>
          </a:p>
          <a:p>
            <a:pPr marL="285750" indent="-285750">
              <a:buFont typeface="Arial" panose="020B0604020202020204" pitchFamily="34" charset="0"/>
              <a:buChar char="•"/>
            </a:pPr>
            <a:r>
              <a:rPr lang="en-US" sz="1600" dirty="0"/>
              <a:t>PC1 seems to pick up on seasonal patterns; PC2 seems to pick up on the significant inter-class differences that happen between DOY = 0 and 150</a:t>
            </a:r>
          </a:p>
          <a:p>
            <a:pPr marL="285750" indent="-285750">
              <a:buFont typeface="Arial" panose="020B0604020202020204" pitchFamily="34" charset="0"/>
              <a:buChar char="•"/>
            </a:pPr>
            <a:r>
              <a:rPr lang="en-US" sz="1600" dirty="0"/>
              <a:t>Overall, can’t interpret much from PCA (ask Iryna?)</a:t>
            </a:r>
          </a:p>
          <a:p>
            <a:pPr marL="285750" indent="-285750">
              <a:buFont typeface="Arial" panose="020B0604020202020204" pitchFamily="34" charset="0"/>
              <a:buChar char="•"/>
            </a:pPr>
            <a:endParaRPr lang="en-US" sz="1600" dirty="0"/>
          </a:p>
          <a:p>
            <a:r>
              <a:rPr lang="en-US" sz="1600" u="sng" dirty="0"/>
              <a:t>From timeseries</a:t>
            </a:r>
          </a:p>
          <a:p>
            <a:pPr marL="285750" indent="-285750">
              <a:buFont typeface="Arial" panose="020B0604020202020204" pitchFamily="34" charset="0"/>
              <a:buChar char="•"/>
            </a:pPr>
            <a:r>
              <a:rPr lang="en-US" sz="1600" dirty="0"/>
              <a:t>The first 150 days of the year (January to May) best separate the three classes</a:t>
            </a:r>
          </a:p>
          <a:p>
            <a:pPr marL="285750" indent="-285750">
              <a:buFont typeface="Arial" panose="020B0604020202020204" pitchFamily="34" charset="0"/>
              <a:buChar char="•"/>
            </a:pPr>
            <a:r>
              <a:rPr lang="en-US" sz="1600" dirty="0"/>
              <a:t>On average between DOY = 50 to 150, class = 2 has higher EVI than the other classes</a:t>
            </a:r>
          </a:p>
          <a:p>
            <a:pPr marL="285750" indent="-285750">
              <a:buFont typeface="Arial" panose="020B0604020202020204" pitchFamily="34" charset="0"/>
              <a:buChar char="•"/>
            </a:pPr>
            <a:r>
              <a:rPr lang="en-US" sz="1600" dirty="0"/>
              <a:t>On average between DOY = 0 to 50, class = 2 has lower EVI than the other classes</a:t>
            </a:r>
          </a:p>
          <a:p>
            <a:pPr marL="285750" indent="-285750">
              <a:buFont typeface="Arial" panose="020B0604020202020204" pitchFamily="34" charset="0"/>
              <a:buChar char="•"/>
            </a:pPr>
            <a:r>
              <a:rPr lang="en-US" sz="1600" dirty="0"/>
              <a:t>DOY 200 to 300 (July to October) don’t help separate the classes at all</a:t>
            </a:r>
          </a:p>
          <a:p>
            <a:pPr marL="285750" indent="-285750">
              <a:buFont typeface="Arial" panose="020B0604020202020204" pitchFamily="34" charset="0"/>
              <a:buChar char="•"/>
            </a:pPr>
            <a:r>
              <a:rPr lang="en-US" sz="1600" dirty="0"/>
              <a:t>PLOS contains pasture, so its class = 2 timeseries looks very different from the other two classes in the dry season (it’s much higher); however, in </a:t>
            </a:r>
            <a:r>
              <a:rPr lang="en-US" sz="1600" dirty="0" err="1"/>
              <a:t>agsat</a:t>
            </a:r>
            <a:r>
              <a:rPr lang="en-US" sz="1600" dirty="0"/>
              <a:t>, class = 2 looks very much like the other classes during the dry season</a:t>
            </a:r>
          </a:p>
          <a:p>
            <a:endParaRPr lang="en-US" sz="1600" dirty="0"/>
          </a:p>
          <a:p>
            <a:pPr marL="285750" indent="-285750">
              <a:buFont typeface="Arial" panose="020B0604020202020204" pitchFamily="34" charset="0"/>
              <a:buChar char="•"/>
            </a:pPr>
            <a:r>
              <a:rPr lang="en-US" sz="1600" dirty="0"/>
              <a:t>This analysis might help in picking the best time to separate classes, but doesn’t help in creating training data…</a:t>
            </a:r>
          </a:p>
        </p:txBody>
      </p:sp>
    </p:spTree>
    <p:extLst>
      <p:ext uri="{BB962C8B-B14F-4D97-AF65-F5344CB8AC3E}">
        <p14:creationId xmlns:p14="http://schemas.microsoft.com/office/powerpoint/2010/main" val="303222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6001643"/>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observations of timing estimates</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a:p>
            <a:pPr marL="742950" lvl="1" indent="-285750">
              <a:buFont typeface="Arial" panose="020B0604020202020204" pitchFamily="34" charset="0"/>
              <a:buChar char="•"/>
            </a:pPr>
            <a:endParaRPr lang="en-US" sz="1600" dirty="0"/>
          </a:p>
          <a:p>
            <a:r>
              <a:rPr lang="en-US" sz="1600" u="sng" dirty="0"/>
              <a:t>Mato Grosso -&gt; </a:t>
            </a:r>
            <a:r>
              <a:rPr lang="en-US" sz="1600" u="sng" dirty="0" err="1"/>
              <a:t>Matopiba</a:t>
            </a:r>
            <a:endParaRPr lang="en-US" sz="1600" u="sng" dirty="0"/>
          </a:p>
          <a:p>
            <a:r>
              <a:rPr lang="en-US" sz="1600" dirty="0"/>
              <a:t>To apply classifier trained in Mato Grosso to </a:t>
            </a:r>
            <a:r>
              <a:rPr lang="en-US" sz="1600" dirty="0" err="1"/>
              <a:t>Matopiba</a:t>
            </a:r>
            <a:r>
              <a:rPr lang="en-US" sz="1600" dirty="0"/>
              <a:t>, doing data acquisition date alone won’t work because seasonality and planting dates are different</a:t>
            </a:r>
          </a:p>
          <a:p>
            <a:pPr marL="742950" lvl="1" indent="-285750">
              <a:buFont typeface="Arial" panose="020B0604020202020204" pitchFamily="34" charset="0"/>
              <a:buChar char="•"/>
            </a:pPr>
            <a:r>
              <a:rPr lang="en-US" sz="1600" dirty="0"/>
              <a:t>Option 1: get training data for </a:t>
            </a:r>
            <a:r>
              <a:rPr lang="en-US" sz="1600" dirty="0" err="1"/>
              <a:t>Matopiba</a:t>
            </a:r>
            <a:r>
              <a:rPr lang="en-US" sz="1600" dirty="0"/>
              <a:t> (soy vs </a:t>
            </a:r>
            <a:r>
              <a:rPr lang="en-US" sz="1600" dirty="0" err="1"/>
              <a:t>nonsoy</a:t>
            </a:r>
            <a:r>
              <a:rPr lang="en-US" sz="1600" dirty="0"/>
              <a:t> – how to get?)</a:t>
            </a:r>
          </a:p>
          <a:p>
            <a:pPr marL="742950" lvl="1" indent="-285750">
              <a:buFont typeface="Arial" panose="020B0604020202020204" pitchFamily="34" charset="0"/>
              <a:buChar char="•"/>
            </a:pPr>
            <a:r>
              <a:rPr lang="en-US" sz="1600" dirty="0"/>
              <a:t>Option 2: use classifier that was trained in Mato Grosso but adjust the data acquisition date</a:t>
            </a:r>
          </a:p>
          <a:p>
            <a:pPr marL="1200150" lvl="2" indent="-285750">
              <a:buFont typeface="Arial" panose="020B0604020202020204" pitchFamily="34" charset="0"/>
              <a:buChar char="•"/>
            </a:pPr>
            <a:r>
              <a:rPr lang="en-US" sz="1600" dirty="0"/>
              <a:t>Shift data acquisition dates 1 - 2 months later based on lag in wet season onset in </a:t>
            </a:r>
            <a:r>
              <a:rPr lang="en-US" sz="1600" dirty="0" err="1"/>
              <a:t>Matopiba</a:t>
            </a:r>
            <a:r>
              <a:rPr lang="en-US" sz="1600" dirty="0"/>
              <a:t> compared to Mato Grosso</a:t>
            </a:r>
          </a:p>
          <a:p>
            <a:pPr marL="1200150" lvl="2" indent="-285750">
              <a:buFont typeface="Arial" panose="020B0604020202020204" pitchFamily="34" charset="0"/>
              <a:buChar char="•"/>
            </a:pPr>
            <a:r>
              <a:rPr lang="en-US" sz="1600" dirty="0"/>
              <a:t>Come up with some way to figure out average mid-late vegetative stage of crops in </a:t>
            </a:r>
            <a:r>
              <a:rPr lang="en-US" sz="1600" dirty="0" err="1"/>
              <a:t>Matopiba</a:t>
            </a:r>
            <a:endParaRPr lang="en-US" sz="1600" dirty="0"/>
          </a:p>
        </p:txBody>
      </p:sp>
    </p:spTree>
    <p:extLst>
      <p:ext uri="{BB962C8B-B14F-4D97-AF65-F5344CB8AC3E}">
        <p14:creationId xmlns:p14="http://schemas.microsoft.com/office/powerpoint/2010/main" val="172293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3014084" y="186137"/>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2798603" y="493914"/>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7510855" y="753837"/>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5835418" y="1696156"/>
            <a:ext cx="185125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9715369" y="2329552"/>
            <a:ext cx="1916272" cy="523220"/>
          </a:xfrm>
          <a:prstGeom prst="rect">
            <a:avLst/>
          </a:prstGeom>
        </p:spPr>
        <p:txBody>
          <a:bodyPr wrap="squar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7572375" y="3639515"/>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a:stCxn id="12" idx="1"/>
          </p:cNvCxnSpPr>
          <p:nvPr/>
        </p:nvCxnSpPr>
        <p:spPr>
          <a:xfrm flipH="1" flipV="1">
            <a:off x="4124065" y="3030007"/>
            <a:ext cx="3448310" cy="1922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6D0428D-3089-4237-8CB4-B98D50AC79A1}"/>
              </a:ext>
            </a:extLst>
          </p:cNvPr>
          <p:cNvPicPr>
            <a:picLocks noChangeAspect="1"/>
          </p:cNvPicPr>
          <p:nvPr/>
        </p:nvPicPr>
        <p:blipFill rotWithShape="1">
          <a:blip r:embed="rId5"/>
          <a:srcRect l="36331" t="38043" r="26651" b="3975"/>
          <a:stretch/>
        </p:blipFill>
        <p:spPr>
          <a:xfrm>
            <a:off x="27254" y="493914"/>
            <a:ext cx="2487763" cy="2191821"/>
          </a:xfrm>
          <a:prstGeom prst="rect">
            <a:avLst/>
          </a:prstGeom>
        </p:spPr>
      </p:pic>
      <p:sp>
        <p:nvSpPr>
          <p:cNvPr id="15" name="TextBox 14">
            <a:extLst>
              <a:ext uri="{FF2B5EF4-FFF2-40B4-BE49-F238E27FC236}">
                <a16:creationId xmlns:a16="http://schemas.microsoft.com/office/drawing/2014/main" id="{7CACBA82-A42B-4B5F-9F71-4255264D07C1}"/>
              </a:ext>
            </a:extLst>
          </p:cNvPr>
          <p:cNvSpPr txBox="1"/>
          <p:nvPr/>
        </p:nvSpPr>
        <p:spPr>
          <a:xfrm>
            <a:off x="418989" y="0"/>
            <a:ext cx="1544370" cy="523220"/>
          </a:xfrm>
          <a:prstGeom prst="rect">
            <a:avLst/>
          </a:prstGeom>
          <a:noFill/>
        </p:spPr>
        <p:txBody>
          <a:bodyPr wrap="square" rtlCol="0">
            <a:spAutoFit/>
          </a:bodyPr>
          <a:lstStyle/>
          <a:p>
            <a:r>
              <a:rPr lang="en-US" sz="1400" dirty="0"/>
              <a:t>Poly5, 2017 before QA masking</a:t>
            </a:r>
          </a:p>
        </p:txBody>
      </p:sp>
      <p:cxnSp>
        <p:nvCxnSpPr>
          <p:cNvPr id="17" name="Straight Connector 16">
            <a:extLst>
              <a:ext uri="{FF2B5EF4-FFF2-40B4-BE49-F238E27FC236}">
                <a16:creationId xmlns:a16="http://schemas.microsoft.com/office/drawing/2014/main" id="{2D0D5452-B8F6-41BA-A738-B68273D64FB6}"/>
              </a:ext>
            </a:extLst>
          </p:cNvPr>
          <p:cNvCxnSpPr/>
          <p:nvPr/>
        </p:nvCxnSpPr>
        <p:spPr>
          <a:xfrm>
            <a:off x="2661458"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3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E29771-449A-4A3A-A262-F37D6CA3FECF}"/>
              </a:ext>
            </a:extLst>
          </p:cNvPr>
          <p:cNvSpPr/>
          <p:nvPr/>
        </p:nvSpPr>
        <p:spPr>
          <a:xfrm>
            <a:off x="50800" y="123010"/>
            <a:ext cx="12090400" cy="2308324"/>
          </a:xfrm>
          <a:prstGeom prst="rect">
            <a:avLst/>
          </a:prstGeom>
        </p:spPr>
        <p:txBody>
          <a:bodyPr wrap="square">
            <a:spAutoFit/>
          </a:bodyPr>
          <a:lstStyle/>
          <a:p>
            <a:r>
              <a:rPr lang="en-US" sz="1600" b="1" dirty="0"/>
              <a:t>Next</a:t>
            </a:r>
          </a:p>
          <a:p>
            <a:endParaRPr lang="en-US" sz="1600" b="1" dirty="0"/>
          </a:p>
          <a:p>
            <a:pPr marL="285750" indent="-285750">
              <a:buFont typeface="Arial" panose="020B0604020202020204" pitchFamily="34" charset="0"/>
              <a:buChar char="•"/>
            </a:pPr>
            <a:r>
              <a:rPr lang="en-US" sz="1600" dirty="0"/>
              <a:t>Ask Iryna about spectral and temporal separation of soy from </a:t>
            </a:r>
            <a:r>
              <a:rPr lang="en-US" sz="1600" dirty="0" err="1"/>
              <a:t>nonsoy</a:t>
            </a:r>
            <a:r>
              <a:rPr lang="en-US" sz="1600" dirty="0"/>
              <a:t> </a:t>
            </a:r>
            <a:r>
              <a:rPr lang="en-US" sz="1600" dirty="0" err="1"/>
              <a:t>agri</a:t>
            </a:r>
            <a:r>
              <a:rPr lang="en-US" sz="1600" dirty="0"/>
              <a:t> (purpose is to create training data in </a:t>
            </a:r>
            <a:r>
              <a:rPr lang="en-US" sz="1600" dirty="0" err="1"/>
              <a:t>Matopiba</a:t>
            </a:r>
            <a:r>
              <a:rPr lang="en-US" sz="1600" dirty="0"/>
              <a:t>)</a:t>
            </a:r>
          </a:p>
          <a:p>
            <a:pPr marL="285750" indent="-285750">
              <a:buFont typeface="Arial" panose="020B0604020202020204" pitchFamily="34" charset="0"/>
              <a:buChar char="•"/>
            </a:pPr>
            <a:r>
              <a:rPr lang="en-US" sz="1600" dirty="0"/>
              <a:t>Purchase Planet imagery + analyze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Create SC/DC training data in </a:t>
            </a:r>
            <a:r>
              <a:rPr lang="en-US" sz="1600" dirty="0" err="1"/>
              <a:t>Matopiba</a:t>
            </a:r>
            <a:r>
              <a:rPr lang="en-US" sz="1600" dirty="0"/>
              <a:t> with the help of Planet imagery; create soy vs </a:t>
            </a:r>
            <a:r>
              <a:rPr lang="en-US" sz="1600" dirty="0" err="1"/>
              <a:t>nonsoy</a:t>
            </a:r>
            <a:r>
              <a:rPr lang="en-US" sz="1600" dirty="0"/>
              <a:t> training data in </a:t>
            </a:r>
            <a:r>
              <a:rPr lang="en-US" sz="1600" dirty="0" err="1"/>
              <a:t>Matopiba</a:t>
            </a:r>
            <a:r>
              <a:rPr lang="en-US" sz="1600" dirty="0"/>
              <a:t> if possible</a:t>
            </a:r>
          </a:p>
          <a:p>
            <a:pPr marL="285750" indent="-285750">
              <a:buFont typeface="Arial" panose="020B0604020202020204" pitchFamily="34" charset="0"/>
              <a:buChar char="•"/>
            </a:pPr>
            <a:r>
              <a:rPr lang="en-US" sz="1600" dirty="0" err="1"/>
              <a:t>Soymap</a:t>
            </a:r>
            <a:r>
              <a:rPr lang="en-US" sz="1600" dirty="0"/>
              <a:t> classification with the new input data from timing estimation, phenological + spectral differentiation results, new </a:t>
            </a:r>
            <a:r>
              <a:rPr lang="en-US" sz="1600" dirty="0" err="1"/>
              <a:t>Matopiba</a:t>
            </a:r>
            <a:r>
              <a:rPr lang="en-US" sz="1600" dirty="0"/>
              <a:t> training data if available</a:t>
            </a:r>
          </a:p>
          <a:p>
            <a:pPr marL="285750" indent="-285750">
              <a:buFont typeface="Arial" panose="020B0604020202020204" pitchFamily="34" charset="0"/>
              <a:buChar char="•"/>
            </a:pPr>
            <a:r>
              <a:rPr lang="en-US" sz="1600" dirty="0"/>
              <a:t>Center pivot</a:t>
            </a:r>
          </a:p>
        </p:txBody>
      </p:sp>
    </p:spTree>
    <p:extLst>
      <p:ext uri="{BB962C8B-B14F-4D97-AF65-F5344CB8AC3E}">
        <p14:creationId xmlns:p14="http://schemas.microsoft.com/office/powerpoint/2010/main" val="120476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2356325" y="840035"/>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2850731" y="177305"/>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6282999" y="596134"/>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5141955" y="2168580"/>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8580610" y="3255922"/>
            <a:ext cx="3438655" cy="461665"/>
          </a:xfrm>
          <a:prstGeom prst="rect">
            <a:avLst/>
          </a:prstGeom>
          <a:noFill/>
        </p:spPr>
        <p:txBody>
          <a:bodyPr wrap="square" rtlCol="0">
            <a:spAutoFit/>
          </a:bodyPr>
          <a:lstStyle/>
          <a:p>
            <a:r>
              <a:rPr lang="en-US" sz="1200" dirty="0">
                <a:solidFill>
                  <a:schemeClr val="accent1"/>
                </a:solidFill>
              </a:rPr>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8837654" y="550480"/>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5141956" y="1870502"/>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9071296" y="4018025"/>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4269016" y="2305278"/>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4879813" y="4123929"/>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4470350" y="2433943"/>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6085182" y="5974972"/>
            <a:ext cx="2310750" cy="738664"/>
          </a:xfrm>
          <a:prstGeom prst="rect">
            <a:avLst/>
          </a:prstGeom>
        </p:spPr>
        <p:txBody>
          <a:bodyPr wrap="square">
            <a:spAutoFit/>
          </a:bodyPr>
          <a:lstStyle/>
          <a:p>
            <a:r>
              <a:rPr lang="en-US" sz="1400" dirty="0">
                <a:solidFill>
                  <a:schemeClr val="accent1"/>
                </a:solidFill>
              </a:rPr>
              <a:t>Planting estimate was probably better than validation data</a:t>
            </a:r>
          </a:p>
        </p:txBody>
      </p:sp>
      <p:sp>
        <p:nvSpPr>
          <p:cNvPr id="15" name="TextBox 14">
            <a:extLst>
              <a:ext uri="{FF2B5EF4-FFF2-40B4-BE49-F238E27FC236}">
                <a16:creationId xmlns:a16="http://schemas.microsoft.com/office/drawing/2014/main" id="{D1E59784-281B-491A-9FFC-CB778281A243}"/>
              </a:ext>
            </a:extLst>
          </p:cNvPr>
          <p:cNvSpPr txBox="1"/>
          <p:nvPr/>
        </p:nvSpPr>
        <p:spPr>
          <a:xfrm>
            <a:off x="428308" y="177305"/>
            <a:ext cx="1700083" cy="523220"/>
          </a:xfrm>
          <a:prstGeom prst="rect">
            <a:avLst/>
          </a:prstGeom>
          <a:noFill/>
        </p:spPr>
        <p:txBody>
          <a:bodyPr wrap="square" rtlCol="0">
            <a:spAutoFit/>
          </a:bodyPr>
          <a:lstStyle/>
          <a:p>
            <a:r>
              <a:rPr lang="en-US" sz="1400" dirty="0"/>
              <a:t>Poly1, 2018 before QA masking</a:t>
            </a:r>
          </a:p>
        </p:txBody>
      </p:sp>
      <p:pic>
        <p:nvPicPr>
          <p:cNvPr id="17" name="Picture 16">
            <a:extLst>
              <a:ext uri="{FF2B5EF4-FFF2-40B4-BE49-F238E27FC236}">
                <a16:creationId xmlns:a16="http://schemas.microsoft.com/office/drawing/2014/main" id="{FED0B334-57D7-4630-B52C-A1CE633AC6D8}"/>
              </a:ext>
            </a:extLst>
          </p:cNvPr>
          <p:cNvPicPr>
            <a:picLocks noChangeAspect="1"/>
          </p:cNvPicPr>
          <p:nvPr/>
        </p:nvPicPr>
        <p:blipFill rotWithShape="1">
          <a:blip r:embed="rId7"/>
          <a:srcRect l="43899" t="33762" r="27064" b="10459"/>
          <a:stretch/>
        </p:blipFill>
        <p:spPr>
          <a:xfrm>
            <a:off x="24435" y="855471"/>
            <a:ext cx="2170298" cy="2345157"/>
          </a:xfrm>
          <a:prstGeom prst="rect">
            <a:avLst/>
          </a:prstGeom>
        </p:spPr>
      </p:pic>
      <p:cxnSp>
        <p:nvCxnSpPr>
          <p:cNvPr id="5" name="Straight Connector 4">
            <a:extLst>
              <a:ext uri="{FF2B5EF4-FFF2-40B4-BE49-F238E27FC236}">
                <a16:creationId xmlns:a16="http://schemas.microsoft.com/office/drawing/2014/main" id="{3EA5BEE1-C29A-44A4-9B0D-F80EA0F0BE86}"/>
              </a:ext>
            </a:extLst>
          </p:cNvPr>
          <p:cNvCxnSpPr/>
          <p:nvPr/>
        </p:nvCxnSpPr>
        <p:spPr>
          <a:xfrm>
            <a:off x="2289983"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63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908215"/>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endParaRPr lang="en-US" b="1" dirty="0"/>
          </a:p>
          <a:p>
            <a:r>
              <a:rPr lang="en-US" b="1" dirty="0"/>
              <a:t>Notes</a:t>
            </a:r>
          </a:p>
          <a:p>
            <a:pPr marL="285750" indent="-285750">
              <a:buFont typeface="Arial" panose="020B0604020202020204" pitchFamily="34" charset="0"/>
              <a:buChar char="•"/>
            </a:pPr>
            <a:r>
              <a:rPr lang="en-US" sz="1600" dirty="0" err="1"/>
              <a:t>Soymap</a:t>
            </a:r>
            <a:r>
              <a:rPr lang="en-US" sz="1600" dirty="0"/>
              <a:t> 2 does slightly better at classification than </a:t>
            </a:r>
            <a:r>
              <a:rPr lang="en-US" sz="1600" dirty="0" err="1"/>
              <a:t>soymap</a:t>
            </a:r>
            <a:r>
              <a:rPr lang="en-US" sz="1600" dirty="0"/>
              <a:t> 1 and Jake’s map</a:t>
            </a:r>
          </a:p>
          <a:p>
            <a:pPr marL="285750" indent="-285750">
              <a:buFont typeface="Arial" panose="020B0604020202020204" pitchFamily="34" charset="0"/>
              <a:buChar char="•"/>
            </a:pPr>
            <a:r>
              <a:rPr lang="en-US" sz="1600" dirty="0"/>
              <a:t>Accuracy in </a:t>
            </a:r>
            <a:r>
              <a:rPr lang="en-US" sz="1600" dirty="0" err="1"/>
              <a:t>Matopiba</a:t>
            </a:r>
            <a:r>
              <a:rPr lang="en-US" sz="1600" dirty="0"/>
              <a:t> is still low</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nvPr>
        </p:nvGraphicFramePr>
        <p:xfrm>
          <a:off x="105688" y="2827655"/>
          <a:ext cx="11980624" cy="329692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bl>
          </a:graphicData>
        </a:graphic>
      </p:graphicFrame>
    </p:spTree>
    <p:extLst>
      <p:ext uri="{BB962C8B-B14F-4D97-AF65-F5344CB8AC3E}">
        <p14:creationId xmlns:p14="http://schemas.microsoft.com/office/powerpoint/2010/main" val="1648278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5200131" y="3058080"/>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76949" y="302648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4109130" y="3365858"/>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255802" y="3429000"/>
            <a:ext cx="3764637" cy="2812976"/>
          </a:xfrm>
          <a:prstGeom prst="rect">
            <a:avLst/>
          </a:prstGeom>
        </p:spPr>
      </p:pic>
      <p:sp>
        <p:nvSpPr>
          <p:cNvPr id="10" name="Rectangle 9">
            <a:extLst>
              <a:ext uri="{FF2B5EF4-FFF2-40B4-BE49-F238E27FC236}">
                <a16:creationId xmlns:a16="http://schemas.microsoft.com/office/drawing/2014/main" id="{5EC135C8-E4AB-4474-B713-26B213A39A87}"/>
              </a:ext>
            </a:extLst>
          </p:cNvPr>
          <p:cNvSpPr/>
          <p:nvPr/>
        </p:nvSpPr>
        <p:spPr>
          <a:xfrm>
            <a:off x="9675574" y="3006368"/>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8241905" y="3334266"/>
            <a:ext cx="3950094" cy="2830286"/>
          </a:xfrm>
          <a:prstGeom prst="rect">
            <a:avLst/>
          </a:prstGeom>
        </p:spPr>
      </p:pic>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nvPr>
        </p:nvGraphicFramePr>
        <p:xfrm>
          <a:off x="4906863" y="163927"/>
          <a:ext cx="6337044" cy="2001520"/>
        </p:xfrm>
        <a:graphic>
          <a:graphicData uri="http://schemas.openxmlformats.org/drawingml/2006/table">
            <a:tbl>
              <a:tblPr firstRow="1" bandRow="1">
                <a:tableStyleId>{5C22544A-7EE6-4342-B048-85BDC9FD1C3A}</a:tableStyleId>
              </a:tblPr>
              <a:tblGrid>
                <a:gridCol w="796535">
                  <a:extLst>
                    <a:ext uri="{9D8B030D-6E8A-4147-A177-3AD203B41FA5}">
                      <a16:colId xmlns:a16="http://schemas.microsoft.com/office/drawing/2014/main" val="4132611571"/>
                    </a:ext>
                  </a:extLst>
                </a:gridCol>
                <a:gridCol w="1123807">
                  <a:extLst>
                    <a:ext uri="{9D8B030D-6E8A-4147-A177-3AD203B41FA5}">
                      <a16:colId xmlns:a16="http://schemas.microsoft.com/office/drawing/2014/main" val="2552527731"/>
                    </a:ext>
                  </a:extLst>
                </a:gridCol>
                <a:gridCol w="1625877">
                  <a:extLst>
                    <a:ext uri="{9D8B030D-6E8A-4147-A177-3AD203B41FA5}">
                      <a16:colId xmlns:a16="http://schemas.microsoft.com/office/drawing/2014/main" val="3360875115"/>
                    </a:ext>
                  </a:extLst>
                </a:gridCol>
                <a:gridCol w="1485900">
                  <a:extLst>
                    <a:ext uri="{9D8B030D-6E8A-4147-A177-3AD203B41FA5}">
                      <a16:colId xmlns:a16="http://schemas.microsoft.com/office/drawing/2014/main" val="249242120"/>
                    </a:ext>
                  </a:extLst>
                </a:gridCol>
                <a:gridCol w="1304925">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3551605749"/>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1954947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3421921" y="2290614"/>
            <a:ext cx="952261" cy="307777"/>
          </a:xfrm>
          <a:prstGeom prst="rect">
            <a:avLst/>
          </a:prstGeom>
        </p:spPr>
        <p:txBody>
          <a:bodyPr wrap="square">
            <a:spAutoFit/>
          </a:bodyPr>
          <a:lstStyle/>
          <a:p>
            <a:r>
              <a:rPr lang="en-US" sz="1400" b="1" dirty="0" err="1"/>
              <a:t>Soymap</a:t>
            </a:r>
            <a:r>
              <a:rPr lang="en-US" sz="1400" b="1" dirty="0"/>
              <a:t> 1</a:t>
            </a:r>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2245465" y="2613999"/>
            <a:ext cx="3512635" cy="3434576"/>
          </a:xfrm>
          <a:prstGeom prst="rect">
            <a:avLst/>
          </a:prstGeom>
        </p:spPr>
      </p:pic>
      <p:sp>
        <p:nvSpPr>
          <p:cNvPr id="10" name="Rectangle 9">
            <a:extLst>
              <a:ext uri="{FF2B5EF4-FFF2-40B4-BE49-F238E27FC236}">
                <a16:creationId xmlns:a16="http://schemas.microsoft.com/office/drawing/2014/main" id="{95E8818C-E11C-4494-A122-932461D78FD9}"/>
              </a:ext>
            </a:extLst>
          </p:cNvPr>
          <p:cNvSpPr/>
          <p:nvPr/>
        </p:nvSpPr>
        <p:spPr>
          <a:xfrm>
            <a:off x="1005152" y="6056950"/>
            <a:ext cx="10261117" cy="523220"/>
          </a:xfrm>
          <a:prstGeom prst="rect">
            <a:avLst/>
          </a:prstGeom>
        </p:spPr>
        <p:txBody>
          <a:bodyPr wrap="square">
            <a:spAutoFit/>
          </a:bodyPr>
          <a:lstStyle/>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7587038" y="2290614"/>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5955096" y="2571607"/>
            <a:ext cx="4193474" cy="3429000"/>
          </a:xfrm>
          <a:prstGeom prst="rect">
            <a:avLst/>
          </a:prstGeom>
        </p:spPr>
      </p:pic>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nvPr>
        </p:nvGraphicFramePr>
        <p:xfrm>
          <a:off x="5108936" y="119206"/>
          <a:ext cx="6457951" cy="2001520"/>
        </p:xfrm>
        <a:graphic>
          <a:graphicData uri="http://schemas.openxmlformats.org/drawingml/2006/table">
            <a:tbl>
              <a:tblPr firstRow="1" bandRow="1">
                <a:tableStyleId>{5C22544A-7EE6-4342-B048-85BDC9FD1C3A}</a:tableStyleId>
              </a:tblPr>
              <a:tblGrid>
                <a:gridCol w="811733">
                  <a:extLst>
                    <a:ext uri="{9D8B030D-6E8A-4147-A177-3AD203B41FA5}">
                      <a16:colId xmlns:a16="http://schemas.microsoft.com/office/drawing/2014/main" val="4132611571"/>
                    </a:ext>
                  </a:extLst>
                </a:gridCol>
                <a:gridCol w="1165931">
                  <a:extLst>
                    <a:ext uri="{9D8B030D-6E8A-4147-A177-3AD203B41FA5}">
                      <a16:colId xmlns:a16="http://schemas.microsoft.com/office/drawing/2014/main" val="2552527731"/>
                    </a:ext>
                  </a:extLst>
                </a:gridCol>
                <a:gridCol w="1533525">
                  <a:extLst>
                    <a:ext uri="{9D8B030D-6E8A-4147-A177-3AD203B41FA5}">
                      <a16:colId xmlns:a16="http://schemas.microsoft.com/office/drawing/2014/main" val="3360875115"/>
                    </a:ext>
                  </a:extLst>
                </a:gridCol>
                <a:gridCol w="1333557">
                  <a:extLst>
                    <a:ext uri="{9D8B030D-6E8A-4147-A177-3AD203B41FA5}">
                      <a16:colId xmlns:a16="http://schemas.microsoft.com/office/drawing/2014/main" val="249242120"/>
                    </a:ext>
                  </a:extLst>
                </a:gridCol>
                <a:gridCol w="1613205">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bl>
          </a:graphicData>
        </a:graphic>
      </p:graphicFrame>
    </p:spTree>
    <p:extLst>
      <p:ext uri="{BB962C8B-B14F-4D97-AF65-F5344CB8AC3E}">
        <p14:creationId xmlns:p14="http://schemas.microsoft.com/office/powerpoint/2010/main" val="3178303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4521262" y="2994849"/>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5090041" y="268707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390989" y="2582048"/>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72512" y="2994849"/>
            <a:ext cx="1941694" cy="3352974"/>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10024166" y="2720831"/>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9288235" y="3024184"/>
            <a:ext cx="2370956" cy="3381828"/>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nvPr>
        </p:nvGraphicFramePr>
        <p:xfrm>
          <a:off x="4261724" y="260150"/>
          <a:ext cx="6867524" cy="2001520"/>
        </p:xfrm>
        <a:graphic>
          <a:graphicData uri="http://schemas.openxmlformats.org/drawingml/2006/table">
            <a:tbl>
              <a:tblPr firstRow="1" bandRow="1">
                <a:tableStyleId>{5C22544A-7EE6-4342-B048-85BDC9FD1C3A}</a:tableStyleId>
              </a:tblPr>
              <a:tblGrid>
                <a:gridCol w="863214">
                  <a:extLst>
                    <a:ext uri="{9D8B030D-6E8A-4147-A177-3AD203B41FA5}">
                      <a16:colId xmlns:a16="http://schemas.microsoft.com/office/drawing/2014/main" val="4132611571"/>
                    </a:ext>
                  </a:extLst>
                </a:gridCol>
                <a:gridCol w="994161">
                  <a:extLst>
                    <a:ext uri="{9D8B030D-6E8A-4147-A177-3AD203B41FA5}">
                      <a16:colId xmlns:a16="http://schemas.microsoft.com/office/drawing/2014/main" val="2552527731"/>
                    </a:ext>
                  </a:extLst>
                </a:gridCol>
                <a:gridCol w="1590675">
                  <a:extLst>
                    <a:ext uri="{9D8B030D-6E8A-4147-A177-3AD203B41FA5}">
                      <a16:colId xmlns:a16="http://schemas.microsoft.com/office/drawing/2014/main" val="3360875115"/>
                    </a:ext>
                  </a:extLst>
                </a:gridCol>
                <a:gridCol w="1703957">
                  <a:extLst>
                    <a:ext uri="{9D8B030D-6E8A-4147-A177-3AD203B41FA5}">
                      <a16:colId xmlns:a16="http://schemas.microsoft.com/office/drawing/2014/main" val="249242120"/>
                    </a:ext>
                  </a:extLst>
                </a:gridCol>
                <a:gridCol w="1715517">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bl>
          </a:graphicData>
        </a:graphic>
      </p:graphicFrame>
    </p:spTree>
    <p:extLst>
      <p:ext uri="{BB962C8B-B14F-4D97-AF65-F5344CB8AC3E}">
        <p14:creationId xmlns:p14="http://schemas.microsoft.com/office/powerpoint/2010/main" val="3919120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0A2DC-A448-416D-AACA-8EF763198C06}"/>
              </a:ext>
            </a:extLst>
          </p:cNvPr>
          <p:cNvSpPr txBox="1"/>
          <p:nvPr/>
        </p:nvSpPr>
        <p:spPr>
          <a:xfrm>
            <a:off x="0" y="108236"/>
            <a:ext cx="12096750" cy="3354765"/>
          </a:xfrm>
          <a:prstGeom prst="rect">
            <a:avLst/>
          </a:prstGeom>
          <a:noFill/>
        </p:spPr>
        <p:txBody>
          <a:bodyPr wrap="square" rtlCol="0">
            <a:spAutoFit/>
          </a:bodyPr>
          <a:lstStyle/>
          <a:p>
            <a:r>
              <a:rPr lang="en-US" b="1" dirty="0"/>
              <a:t>Spectral separation of Soy vs </a:t>
            </a:r>
            <a:r>
              <a:rPr lang="en-US" b="1" dirty="0" err="1"/>
              <a:t>Nonsoy</a:t>
            </a:r>
            <a:r>
              <a:rPr lang="en-US" b="1" dirty="0"/>
              <a:t> Agri</a:t>
            </a:r>
          </a:p>
          <a:p>
            <a:pPr marL="285750" indent="-285750">
              <a:buFont typeface="Arial" panose="020B0604020202020204" pitchFamily="34" charset="0"/>
              <a:buChar char="•"/>
            </a:pPr>
            <a:r>
              <a:rPr lang="en-US" sz="1600" dirty="0"/>
              <a:t>For </a:t>
            </a:r>
            <a:r>
              <a:rPr lang="en-US" sz="1600" dirty="0" err="1"/>
              <a:t>agsat</a:t>
            </a:r>
            <a:r>
              <a:rPr lang="en-US" sz="1600" dirty="0"/>
              <a:t> and PLOS training points, look at individual MODIS bands (which are used as input data for classification), aggregated over months, for each of the three classes (SC soy, DC soy, </a:t>
            </a:r>
            <a:r>
              <a:rPr lang="en-US" sz="1600" dirty="0" err="1"/>
              <a:t>nonsoy</a:t>
            </a:r>
            <a:r>
              <a:rPr lang="en-US" sz="1600" dirty="0"/>
              <a:t> </a:t>
            </a:r>
            <a:r>
              <a:rPr lang="en-US" sz="1600" dirty="0" err="1"/>
              <a:t>agri</a:t>
            </a:r>
            <a:r>
              <a:rPr lang="en-US" sz="1600" dirty="0"/>
              <a:t>)</a:t>
            </a:r>
          </a:p>
          <a:p>
            <a:pPr marL="285750" indent="-285750">
              <a:buFont typeface="Arial" panose="020B0604020202020204" pitchFamily="34" charset="0"/>
              <a:buChar char="•"/>
            </a:pPr>
            <a:r>
              <a:rPr lang="en-US" sz="1600" dirty="0"/>
              <a:t>Analysis was based on (Wilson et al, 2014)</a:t>
            </a:r>
          </a:p>
          <a:p>
            <a:pPr marL="742950" lvl="1" indent="-285750">
              <a:buFont typeface="Arial" panose="020B0604020202020204" pitchFamily="34" charset="0"/>
              <a:buChar char="•"/>
            </a:pPr>
            <a:r>
              <a:rPr lang="en-US" sz="1600" dirty="0"/>
              <a:t>Two ways to pick the dates over which to differentiate crops:</a:t>
            </a:r>
          </a:p>
          <a:p>
            <a:pPr marL="1200150" lvl="2" indent="-285750">
              <a:buFont typeface="Arial" panose="020B0604020202020204" pitchFamily="34" charset="0"/>
              <a:buChar char="•"/>
            </a:pPr>
            <a:r>
              <a:rPr lang="en-US" sz="1600" dirty="0"/>
              <a:t>By days after planting</a:t>
            </a:r>
          </a:p>
          <a:p>
            <a:pPr marL="1200150" lvl="2"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r>
              <a:rPr lang="en-US" b="1" dirty="0"/>
              <a:t>Notes:</a:t>
            </a:r>
          </a:p>
          <a:p>
            <a:pPr marL="285750" indent="-285750">
              <a:buFont typeface="Arial" panose="020B0604020202020204" pitchFamily="34" charset="0"/>
              <a:buChar char="•"/>
            </a:pPr>
            <a:r>
              <a:rPr lang="en-US" sz="1600" dirty="0"/>
              <a:t>Mainly want to figure out how to separate </a:t>
            </a:r>
            <a:r>
              <a:rPr lang="en-US" sz="1600" dirty="0" err="1"/>
              <a:t>nonsoy</a:t>
            </a:r>
            <a:r>
              <a:rPr lang="en-US" sz="1600" dirty="0"/>
              <a:t> </a:t>
            </a:r>
            <a:r>
              <a:rPr lang="en-US" sz="1600" dirty="0" err="1"/>
              <a:t>agri</a:t>
            </a:r>
            <a:r>
              <a:rPr lang="en-US" sz="1600" dirty="0"/>
              <a:t> from the other two classes because can use timeseries analysis to separate SC from DC</a:t>
            </a:r>
          </a:p>
        </p:txBody>
      </p:sp>
      <p:graphicFrame>
        <p:nvGraphicFramePr>
          <p:cNvPr id="3" name="Table 2">
            <a:extLst>
              <a:ext uri="{FF2B5EF4-FFF2-40B4-BE49-F238E27FC236}">
                <a16:creationId xmlns:a16="http://schemas.microsoft.com/office/drawing/2014/main" id="{04125C2D-AF5D-410B-8E4B-CA595DFA71B7}"/>
              </a:ext>
            </a:extLst>
          </p:cNvPr>
          <p:cNvGraphicFramePr>
            <a:graphicFrameLocks noGrp="1"/>
          </p:cNvGraphicFramePr>
          <p:nvPr>
            <p:extLst/>
          </p:nvPr>
        </p:nvGraphicFramePr>
        <p:xfrm>
          <a:off x="1984374" y="3909060"/>
          <a:ext cx="8128001" cy="268224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274320">
                <a:tc>
                  <a:txBody>
                    <a:bodyPr/>
                    <a:lstStyle/>
                    <a:p>
                      <a:r>
                        <a:rPr lang="en-US" sz="1600" dirty="0"/>
                        <a:t>MODIS band number</a:t>
                      </a:r>
                    </a:p>
                  </a:txBody>
                  <a:tcPr/>
                </a:tc>
                <a:tc>
                  <a:txBody>
                    <a:bodyPr/>
                    <a:lstStyle/>
                    <a:p>
                      <a:r>
                        <a:rPr lang="en-US" sz="1600" dirty="0"/>
                        <a:t>Wavelength (nm)</a:t>
                      </a:r>
                    </a:p>
                  </a:txBody>
                  <a:tcPr/>
                </a:tc>
                <a:tc>
                  <a:txBody>
                    <a:bodyPr/>
                    <a:lstStyle/>
                    <a:p>
                      <a:r>
                        <a:rPr lang="en-US" sz="1600" dirty="0"/>
                        <a:t>Name</a:t>
                      </a:r>
                    </a:p>
                  </a:txBody>
                  <a:tcPr/>
                </a:tc>
                <a:extLst>
                  <a:ext uri="{0D108BD9-81ED-4DB2-BD59-A6C34878D82A}">
                    <a16:rowId xmlns:a16="http://schemas.microsoft.com/office/drawing/2014/main" val="1326349627"/>
                  </a:ext>
                </a:extLst>
              </a:tr>
              <a:tr h="274320">
                <a:tc>
                  <a:txBody>
                    <a:bodyPr/>
                    <a:lstStyle/>
                    <a:p>
                      <a:r>
                        <a:rPr lang="en-US" sz="1600" dirty="0"/>
                        <a:t>1</a:t>
                      </a:r>
                    </a:p>
                  </a:txBody>
                  <a:tcPr/>
                </a:tc>
                <a:tc>
                  <a:txBody>
                    <a:bodyPr/>
                    <a:lstStyle/>
                    <a:p>
                      <a:r>
                        <a:rPr lang="en-US" sz="1600" dirty="0"/>
                        <a:t>620 - 670</a:t>
                      </a:r>
                    </a:p>
                  </a:txBody>
                  <a:tcPr/>
                </a:tc>
                <a:tc>
                  <a:txBody>
                    <a:bodyPr/>
                    <a:lstStyle/>
                    <a:p>
                      <a:r>
                        <a:rPr lang="en-US" sz="1600" dirty="0"/>
                        <a:t>red</a:t>
                      </a:r>
                    </a:p>
                  </a:txBody>
                  <a:tcPr/>
                </a:tc>
                <a:extLst>
                  <a:ext uri="{0D108BD9-81ED-4DB2-BD59-A6C34878D82A}">
                    <a16:rowId xmlns:a16="http://schemas.microsoft.com/office/drawing/2014/main" val="3531951264"/>
                  </a:ext>
                </a:extLst>
              </a:tr>
              <a:tr h="274320">
                <a:tc>
                  <a:txBody>
                    <a:bodyPr/>
                    <a:lstStyle/>
                    <a:p>
                      <a:r>
                        <a:rPr lang="en-US" sz="1600" dirty="0"/>
                        <a:t>2</a:t>
                      </a:r>
                    </a:p>
                  </a:txBody>
                  <a:tcPr/>
                </a:tc>
                <a:tc>
                  <a:txBody>
                    <a:bodyPr/>
                    <a:lstStyle/>
                    <a:p>
                      <a:r>
                        <a:rPr lang="en-US" sz="1600" dirty="0"/>
                        <a:t>841 - 876</a:t>
                      </a:r>
                    </a:p>
                  </a:txBody>
                  <a:tcPr/>
                </a:tc>
                <a:tc>
                  <a:txBody>
                    <a:bodyPr/>
                    <a:lstStyle/>
                    <a:p>
                      <a:r>
                        <a:rPr lang="en-US" sz="1600" dirty="0" err="1"/>
                        <a:t>nir</a:t>
                      </a:r>
                      <a:endParaRPr lang="en-US" sz="1600" dirty="0"/>
                    </a:p>
                  </a:txBody>
                  <a:tcPr/>
                </a:tc>
                <a:extLst>
                  <a:ext uri="{0D108BD9-81ED-4DB2-BD59-A6C34878D82A}">
                    <a16:rowId xmlns:a16="http://schemas.microsoft.com/office/drawing/2014/main" val="1483946390"/>
                  </a:ext>
                </a:extLst>
              </a:tr>
              <a:tr h="274320">
                <a:tc>
                  <a:txBody>
                    <a:bodyPr/>
                    <a:lstStyle/>
                    <a:p>
                      <a:r>
                        <a:rPr lang="en-US" sz="1600" dirty="0"/>
                        <a:t>3</a:t>
                      </a:r>
                    </a:p>
                  </a:txBody>
                  <a:tcPr/>
                </a:tc>
                <a:tc>
                  <a:txBody>
                    <a:bodyPr/>
                    <a:lstStyle/>
                    <a:p>
                      <a:r>
                        <a:rPr lang="en-US" sz="1600" dirty="0"/>
                        <a:t>459 - 479</a:t>
                      </a:r>
                    </a:p>
                  </a:txBody>
                  <a:tcPr/>
                </a:tc>
                <a:tc>
                  <a:txBody>
                    <a:bodyPr/>
                    <a:lstStyle/>
                    <a:p>
                      <a:r>
                        <a:rPr lang="en-US" sz="1600" dirty="0"/>
                        <a:t>blue</a:t>
                      </a:r>
                    </a:p>
                  </a:txBody>
                  <a:tcPr/>
                </a:tc>
                <a:extLst>
                  <a:ext uri="{0D108BD9-81ED-4DB2-BD59-A6C34878D82A}">
                    <a16:rowId xmlns:a16="http://schemas.microsoft.com/office/drawing/2014/main" val="304778227"/>
                  </a:ext>
                </a:extLst>
              </a:tr>
              <a:tr h="274320">
                <a:tc>
                  <a:txBody>
                    <a:bodyPr/>
                    <a:lstStyle/>
                    <a:p>
                      <a:r>
                        <a:rPr lang="en-US" sz="1600" dirty="0"/>
                        <a:t>4</a:t>
                      </a:r>
                    </a:p>
                  </a:txBody>
                  <a:tcPr/>
                </a:tc>
                <a:tc>
                  <a:txBody>
                    <a:bodyPr/>
                    <a:lstStyle/>
                    <a:p>
                      <a:r>
                        <a:rPr lang="en-US" sz="1600" dirty="0"/>
                        <a:t>545 - 565</a:t>
                      </a:r>
                    </a:p>
                  </a:txBody>
                  <a:tcPr/>
                </a:tc>
                <a:tc>
                  <a:txBody>
                    <a:bodyPr/>
                    <a:lstStyle/>
                    <a:p>
                      <a:r>
                        <a:rPr lang="en-US" sz="1600" dirty="0"/>
                        <a:t>green</a:t>
                      </a:r>
                    </a:p>
                  </a:txBody>
                  <a:tcPr/>
                </a:tc>
                <a:extLst>
                  <a:ext uri="{0D108BD9-81ED-4DB2-BD59-A6C34878D82A}">
                    <a16:rowId xmlns:a16="http://schemas.microsoft.com/office/drawing/2014/main" val="239882056"/>
                  </a:ext>
                </a:extLst>
              </a:tr>
              <a:tr h="274320">
                <a:tc>
                  <a:txBody>
                    <a:bodyPr/>
                    <a:lstStyle/>
                    <a:p>
                      <a:r>
                        <a:rPr lang="en-US" sz="1600" dirty="0"/>
                        <a:t>5</a:t>
                      </a:r>
                    </a:p>
                  </a:txBody>
                  <a:tcPr/>
                </a:tc>
                <a:tc>
                  <a:txBody>
                    <a:bodyPr/>
                    <a:lstStyle/>
                    <a:p>
                      <a:r>
                        <a:rPr lang="en-US" sz="1600" dirty="0"/>
                        <a:t>1230 – 1250</a:t>
                      </a:r>
                    </a:p>
                  </a:txBody>
                  <a:tcPr/>
                </a:tc>
                <a:tc>
                  <a:txBody>
                    <a:bodyPr/>
                    <a:lstStyle/>
                    <a:p>
                      <a:endParaRPr lang="en-US" sz="1600" dirty="0"/>
                    </a:p>
                  </a:txBody>
                  <a:tcPr/>
                </a:tc>
                <a:extLst>
                  <a:ext uri="{0D108BD9-81ED-4DB2-BD59-A6C34878D82A}">
                    <a16:rowId xmlns:a16="http://schemas.microsoft.com/office/drawing/2014/main" val="2715518808"/>
                  </a:ext>
                </a:extLst>
              </a:tr>
              <a:tr h="274320">
                <a:tc>
                  <a:txBody>
                    <a:bodyPr/>
                    <a:lstStyle/>
                    <a:p>
                      <a:r>
                        <a:rPr lang="en-US" sz="1600" dirty="0"/>
                        <a:t>6</a:t>
                      </a:r>
                    </a:p>
                  </a:txBody>
                  <a:tcPr/>
                </a:tc>
                <a:tc>
                  <a:txBody>
                    <a:bodyPr/>
                    <a:lstStyle/>
                    <a:p>
                      <a:r>
                        <a:rPr lang="en-US" sz="1600" dirty="0"/>
                        <a:t>1628 - 1652</a:t>
                      </a:r>
                    </a:p>
                  </a:txBody>
                  <a:tcPr/>
                </a:tc>
                <a:tc>
                  <a:txBody>
                    <a:bodyPr/>
                    <a:lstStyle/>
                    <a:p>
                      <a:r>
                        <a:rPr lang="en-US" sz="1600" dirty="0"/>
                        <a:t>(not in the plots below)</a:t>
                      </a:r>
                    </a:p>
                  </a:txBody>
                  <a:tcPr/>
                </a:tc>
                <a:extLst>
                  <a:ext uri="{0D108BD9-81ED-4DB2-BD59-A6C34878D82A}">
                    <a16:rowId xmlns:a16="http://schemas.microsoft.com/office/drawing/2014/main" val="2378067943"/>
                  </a:ext>
                </a:extLst>
              </a:tr>
              <a:tr h="274320">
                <a:tc>
                  <a:txBody>
                    <a:bodyPr/>
                    <a:lstStyle/>
                    <a:p>
                      <a:r>
                        <a:rPr lang="en-US" sz="1600" dirty="0"/>
                        <a:t>7</a:t>
                      </a:r>
                    </a:p>
                  </a:txBody>
                  <a:tcPr/>
                </a:tc>
                <a:tc>
                  <a:txBody>
                    <a:bodyPr/>
                    <a:lstStyle/>
                    <a:p>
                      <a:r>
                        <a:rPr lang="en-US" sz="1600" dirty="0"/>
                        <a:t>2105 - 2155</a:t>
                      </a:r>
                    </a:p>
                  </a:txBody>
                  <a:tcPr/>
                </a:tc>
                <a:tc>
                  <a:txBody>
                    <a:bodyPr/>
                    <a:lstStyle/>
                    <a:p>
                      <a:endParaRPr lang="en-US" sz="1600"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881499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1866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2200</Words>
  <Application>Microsoft Office PowerPoint</Application>
  <PresentationFormat>Widescreen</PresentationFormat>
  <Paragraphs>284</Paragraphs>
  <Slides>20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cp:revision>
  <dcterms:created xsi:type="dcterms:W3CDTF">2019-03-22T00:53:18Z</dcterms:created>
  <dcterms:modified xsi:type="dcterms:W3CDTF">2019-03-22T00:53:28Z</dcterms:modified>
</cp:coreProperties>
</file>